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76" r:id="rId2"/>
  </p:sldMasterIdLst>
  <p:notesMasterIdLst>
    <p:notesMasterId r:id="rId49"/>
  </p:notesMasterIdLst>
  <p:handoutMasterIdLst>
    <p:handoutMasterId r:id="rId50"/>
  </p:handoutMasterIdLst>
  <p:sldIdLst>
    <p:sldId id="723" r:id="rId3"/>
    <p:sldId id="750" r:id="rId4"/>
    <p:sldId id="794" r:id="rId5"/>
    <p:sldId id="738" r:id="rId6"/>
    <p:sldId id="786" r:id="rId7"/>
    <p:sldId id="787" r:id="rId8"/>
    <p:sldId id="788" r:id="rId9"/>
    <p:sldId id="795" r:id="rId10"/>
    <p:sldId id="752" r:id="rId11"/>
    <p:sldId id="753" r:id="rId12"/>
    <p:sldId id="796" r:id="rId13"/>
    <p:sldId id="754" r:id="rId14"/>
    <p:sldId id="789" r:id="rId15"/>
    <p:sldId id="797" r:id="rId16"/>
    <p:sldId id="756" r:id="rId17"/>
    <p:sldId id="757" r:id="rId18"/>
    <p:sldId id="758" r:id="rId19"/>
    <p:sldId id="792" r:id="rId20"/>
    <p:sldId id="759" r:id="rId21"/>
    <p:sldId id="760" r:id="rId22"/>
    <p:sldId id="761" r:id="rId23"/>
    <p:sldId id="762" r:id="rId24"/>
    <p:sldId id="763" r:id="rId25"/>
    <p:sldId id="767" r:id="rId26"/>
    <p:sldId id="768" r:id="rId27"/>
    <p:sldId id="769" r:id="rId28"/>
    <p:sldId id="764" r:id="rId29"/>
    <p:sldId id="765" r:id="rId30"/>
    <p:sldId id="766" r:id="rId31"/>
    <p:sldId id="770" r:id="rId32"/>
    <p:sldId id="771" r:id="rId33"/>
    <p:sldId id="772" r:id="rId34"/>
    <p:sldId id="773" r:id="rId35"/>
    <p:sldId id="774" r:id="rId36"/>
    <p:sldId id="775" r:id="rId37"/>
    <p:sldId id="776" r:id="rId38"/>
    <p:sldId id="777" r:id="rId39"/>
    <p:sldId id="798" r:id="rId40"/>
    <p:sldId id="793" r:id="rId41"/>
    <p:sldId id="784" r:id="rId42"/>
    <p:sldId id="780" r:id="rId43"/>
    <p:sldId id="781" r:id="rId44"/>
    <p:sldId id="782" r:id="rId45"/>
    <p:sldId id="790" r:id="rId46"/>
    <p:sldId id="800" r:id="rId47"/>
    <p:sldId id="799" r:id="rId48"/>
  </p:sldIdLst>
  <p:sldSz cx="9144000" cy="6858000" type="screen4x3"/>
  <p:notesSz cx="6797675" cy="9926638"/>
  <p:defaultTextStyle>
    <a:defPPr>
      <a:defRPr lang="ko-KR"/>
    </a:defPPr>
    <a:lvl1pPr marL="0" algn="l" defTabSz="91423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9" algn="l" defTabSz="91423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39" algn="l" defTabSz="91423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58" algn="l" defTabSz="91423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77" algn="l" defTabSz="91423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96" algn="l" defTabSz="91423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16" algn="l" defTabSz="91423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35" algn="l" defTabSz="91423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54" algn="l" defTabSz="91423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CCECFF"/>
    <a:srgbClr val="FFFFFF"/>
    <a:srgbClr val="E5E5E5"/>
    <a:srgbClr val="DDDDDD"/>
    <a:srgbClr val="FF9966"/>
    <a:srgbClr val="008080"/>
    <a:srgbClr val="6F3505"/>
    <a:srgbClr val="9BCDFF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9" autoAdjust="0"/>
    <p:restoredTop sz="89455" autoAdjust="0"/>
  </p:normalViewPr>
  <p:slideViewPr>
    <p:cSldViewPr snapToObjects="1">
      <p:cViewPr varScale="1">
        <p:scale>
          <a:sx n="59" d="100"/>
          <a:sy n="59" d="100"/>
        </p:scale>
        <p:origin x="1886" y="72"/>
      </p:cViewPr>
      <p:guideLst>
        <p:guide orient="horz" pos="4319"/>
        <p:guide pos="2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notesViewPr>
    <p:cSldViewPr snapToObjects="1">
      <p:cViewPr varScale="1">
        <p:scale>
          <a:sx n="81" d="100"/>
          <a:sy n="81" d="100"/>
        </p:scale>
        <p:origin x="397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61" cy="496332"/>
          </a:xfrm>
          <a:prstGeom prst="rect">
            <a:avLst/>
          </a:prstGeom>
        </p:spPr>
        <p:txBody>
          <a:bodyPr vert="horz" lIns="91418" tIns="45708" rIns="91418" bIns="4570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61" cy="496332"/>
          </a:xfrm>
          <a:prstGeom prst="rect">
            <a:avLst/>
          </a:prstGeom>
        </p:spPr>
        <p:txBody>
          <a:bodyPr vert="horz" lIns="91418" tIns="45708" rIns="91418" bIns="45708" rtlCol="0"/>
          <a:lstStyle>
            <a:lvl1pPr algn="r">
              <a:defRPr sz="1200"/>
            </a:lvl1pPr>
          </a:lstStyle>
          <a:p>
            <a:fld id="{41FBDB80-06C4-4F33-8742-BFFB5AAEDCFD}" type="datetimeFigureOut">
              <a:rPr lang="ko-KR" altLang="en-US" smtClean="0"/>
              <a:pPr/>
              <a:t>2024-01-26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61" cy="496332"/>
          </a:xfrm>
          <a:prstGeom prst="rect">
            <a:avLst/>
          </a:prstGeom>
        </p:spPr>
        <p:txBody>
          <a:bodyPr vert="horz" lIns="91418" tIns="45708" rIns="91418" bIns="4570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61" cy="496332"/>
          </a:xfrm>
          <a:prstGeom prst="rect">
            <a:avLst/>
          </a:prstGeom>
        </p:spPr>
        <p:txBody>
          <a:bodyPr vert="horz" lIns="91418" tIns="45708" rIns="91418" bIns="45708" rtlCol="0" anchor="b"/>
          <a:lstStyle>
            <a:lvl1pPr algn="r">
              <a:defRPr sz="1200"/>
            </a:lvl1pPr>
          </a:lstStyle>
          <a:p>
            <a:fld id="{532BD6B1-73E9-46F2-91A6-6000F21D15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501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61" cy="496332"/>
          </a:xfrm>
          <a:prstGeom prst="rect">
            <a:avLst/>
          </a:prstGeom>
        </p:spPr>
        <p:txBody>
          <a:bodyPr vert="horz" lIns="91418" tIns="45708" rIns="91418" bIns="4570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61" cy="496332"/>
          </a:xfrm>
          <a:prstGeom prst="rect">
            <a:avLst/>
          </a:prstGeom>
        </p:spPr>
        <p:txBody>
          <a:bodyPr vert="horz" lIns="91418" tIns="45708" rIns="91418" bIns="45708" rtlCol="0"/>
          <a:lstStyle>
            <a:lvl1pPr algn="r">
              <a:defRPr sz="1200"/>
            </a:lvl1pPr>
          </a:lstStyle>
          <a:p>
            <a:fld id="{DD19C171-3BA2-4C91-B376-EEC7F6640E91}" type="datetimeFigureOut">
              <a:rPr lang="ko-KR" altLang="en-US" smtClean="0"/>
              <a:pPr/>
              <a:t>2024-01-26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8" tIns="45708" rIns="91418" bIns="4570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18" tIns="45708" rIns="91418" bIns="4570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61" cy="496332"/>
          </a:xfrm>
          <a:prstGeom prst="rect">
            <a:avLst/>
          </a:prstGeom>
        </p:spPr>
        <p:txBody>
          <a:bodyPr vert="horz" lIns="91418" tIns="45708" rIns="91418" bIns="4570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61" cy="496332"/>
          </a:xfrm>
          <a:prstGeom prst="rect">
            <a:avLst/>
          </a:prstGeom>
        </p:spPr>
        <p:txBody>
          <a:bodyPr vert="horz" lIns="91418" tIns="45708" rIns="91418" bIns="45708" rtlCol="0" anchor="b"/>
          <a:lstStyle>
            <a:lvl1pPr algn="r">
              <a:defRPr sz="1200"/>
            </a:lvl1pPr>
          </a:lstStyle>
          <a:p>
            <a:fld id="{53718650-1F7B-4580-AEA2-875821ADBF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637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01472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0736" algn="l" defTabSz="801472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01472" algn="l" defTabSz="801472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02207" algn="l" defTabSz="801472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02943" algn="l" defTabSz="801472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03679" algn="l" defTabSz="801472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04415" algn="l" defTabSz="801472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05151" algn="l" defTabSz="801472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05886" algn="l" defTabSz="801472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3498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7388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617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1739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0604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1289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3438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326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016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51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202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userDrawn="1">
  <p:cSld name="빈 화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/>
              <a:pPr/>
              <a:t>‹#›</a:t>
            </a:fld>
            <a:endParaRPr dirty="0"/>
          </a:p>
        </p:txBody>
      </p:sp>
      <p:pic>
        <p:nvPicPr>
          <p:cNvPr id="19" name="Google Shape;19;p50" descr="Immagine 5G"/>
          <p:cNvPicPr preferRelativeResize="0"/>
          <p:nvPr/>
        </p:nvPicPr>
        <p:blipFill rotWithShape="1">
          <a:blip r:embed="rId2">
            <a:alphaModFix/>
          </a:blip>
          <a:srcRect r="25000" b="90265"/>
          <a:stretch/>
        </p:blipFill>
        <p:spPr>
          <a:xfrm>
            <a:off x="0" y="0"/>
            <a:ext cx="9144000" cy="6676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;p49"/>
          <p:cNvSpPr txBox="1">
            <a:spLocks noGrp="1"/>
          </p:cNvSpPr>
          <p:nvPr>
            <p:ph type="title"/>
          </p:nvPr>
        </p:nvSpPr>
        <p:spPr>
          <a:xfrm>
            <a:off x="628650" y="932935"/>
            <a:ext cx="7886700" cy="75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Google Shape;29;p52"/>
          <p:cNvSpPr txBox="1">
            <a:spLocks noGrp="1"/>
          </p:cNvSpPr>
          <p:nvPr>
            <p:ph type="body" idx="1" hasCustomPrompt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  <a:defRPr sz="2000">
                <a:latin typeface="+mn-lt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altLang="ko-KR" dirty="0" smtClean="0"/>
              <a:t>Arial</a:t>
            </a:r>
          </a:p>
          <a:p>
            <a:pPr lvl="1"/>
            <a:r>
              <a:rPr lang="en-US" dirty="0" smtClean="0"/>
              <a:t>Today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6776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5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5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55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5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55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5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297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7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9767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8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8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58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3130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9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0627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0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0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1533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1_빈 화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3"/>
          <p:cNvSpPr txBox="1">
            <a:spLocks noGrp="1"/>
          </p:cNvSpPr>
          <p:nvPr>
            <p:ph type="sldNum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9" name="Google Shape;19;p43" descr="Immagine 5G"/>
          <p:cNvPicPr preferRelativeResize="0"/>
          <p:nvPr/>
        </p:nvPicPr>
        <p:blipFill rotWithShape="1">
          <a:blip r:embed="rId2">
            <a:alphaModFix/>
          </a:blip>
          <a:srcRect r="25000" b="90265"/>
          <a:stretch/>
        </p:blipFill>
        <p:spPr>
          <a:xfrm>
            <a:off x="0" y="0"/>
            <a:ext cx="9144000" cy="66765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3"/>
          <p:cNvSpPr/>
          <p:nvPr/>
        </p:nvSpPr>
        <p:spPr>
          <a:xfrm>
            <a:off x="0" y="0"/>
            <a:ext cx="9144000" cy="667657"/>
          </a:xfrm>
          <a:prstGeom prst="rect">
            <a:avLst/>
          </a:prstGeom>
          <a:solidFill>
            <a:schemeClr val="dk1">
              <a:alpha val="1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4581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38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2300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55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59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47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308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653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365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PT_간지-B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9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4" descr="PT_마스터-1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-27385"/>
            <a:ext cx="9142412" cy="6885385"/>
          </a:xfrm>
          <a:prstGeom prst="rect">
            <a:avLst/>
          </a:prstGeom>
          <a:solidFill>
            <a:schemeClr val="bg1">
              <a:lumMod val="25000"/>
              <a:lumOff val="75000"/>
            </a:schemeClr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9245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ransition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굴림" charset="-127"/>
          <a:ea typeface="굴림" charset="-127"/>
        </a:defRPr>
      </a:lvl5pPr>
      <a:lvl6pPr marL="457200"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19088" indent="-319088" algn="l" rtl="0" eaLnBrk="0" fontAlgn="base" latinLnBrk="1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kumimoji="1" b="1">
          <a:solidFill>
            <a:schemeClr val="tx2"/>
          </a:solidFill>
          <a:latin typeface="+mn-lt"/>
          <a:ea typeface="+mn-ea"/>
          <a:cs typeface="+mn-cs"/>
        </a:defRPr>
      </a:lvl1pPr>
      <a:lvl2pPr marL="619125" indent="-298450" algn="l" rtl="0" eaLnBrk="0" fontAlgn="base" latinLnBrk="1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−"/>
        <a:defRPr kumimoji="1" sz="1600" b="1">
          <a:solidFill>
            <a:schemeClr val="tx2"/>
          </a:solidFill>
          <a:latin typeface="+mn-lt"/>
          <a:ea typeface="+mn-ea"/>
        </a:defRPr>
      </a:lvl2pPr>
      <a:lvl3pPr marL="885825" indent="-228600" algn="l" rtl="0" eaLnBrk="0" fontAlgn="base" latinLnBrk="1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Char char="•"/>
        <a:defRPr kumimoji="1" sz="1600" b="1">
          <a:solidFill>
            <a:schemeClr val="tx2"/>
          </a:solidFill>
          <a:latin typeface="+mn-lt"/>
          <a:ea typeface="+mn-ea"/>
        </a:defRPr>
      </a:lvl3pPr>
      <a:lvl4pPr marL="6565900" indent="-188913" algn="l" rtl="0" eaLnBrk="0" fontAlgn="base" latinLnBrk="1" hangingPunct="0">
        <a:spcBef>
          <a:spcPct val="20000"/>
        </a:spcBef>
        <a:spcAft>
          <a:spcPct val="0"/>
        </a:spcAft>
        <a:buClr>
          <a:srgbClr val="FFFF66"/>
        </a:buClr>
        <a:buChar char="–"/>
        <a:defRPr kumimoji="1" sz="1700">
          <a:solidFill>
            <a:schemeClr val="tx2"/>
          </a:solidFill>
          <a:latin typeface="+mn-lt"/>
          <a:ea typeface="+mn-ea"/>
        </a:defRPr>
      </a:lvl4pPr>
      <a:lvl5pPr marL="6973888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FFFF66"/>
        </a:buClr>
        <a:buChar char="»"/>
        <a:defRPr kumimoji="1" sz="1400">
          <a:solidFill>
            <a:schemeClr val="tx2"/>
          </a:solidFill>
          <a:latin typeface="+mn-lt"/>
          <a:ea typeface="+mn-ea"/>
        </a:defRPr>
      </a:lvl5pPr>
      <a:lvl6pPr marL="7431088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FFFF66"/>
        </a:buClr>
        <a:buChar char="»"/>
        <a:defRPr kumimoji="1" sz="1400">
          <a:solidFill>
            <a:schemeClr val="tx2"/>
          </a:solidFill>
          <a:latin typeface="+mn-lt"/>
          <a:ea typeface="+mn-ea"/>
        </a:defRPr>
      </a:lvl6pPr>
      <a:lvl7pPr marL="7888288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FFFF66"/>
        </a:buClr>
        <a:buChar char="»"/>
        <a:defRPr kumimoji="1" sz="1400">
          <a:solidFill>
            <a:schemeClr val="tx2"/>
          </a:solidFill>
          <a:latin typeface="+mn-lt"/>
          <a:ea typeface="+mn-ea"/>
        </a:defRPr>
      </a:lvl7pPr>
      <a:lvl8pPr marL="8345488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FFFF66"/>
        </a:buClr>
        <a:buChar char="»"/>
        <a:defRPr kumimoji="1" sz="1400">
          <a:solidFill>
            <a:schemeClr val="tx2"/>
          </a:solidFill>
          <a:latin typeface="+mn-lt"/>
          <a:ea typeface="+mn-ea"/>
        </a:defRPr>
      </a:lvl8pPr>
      <a:lvl9pPr marL="8802688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FFFF66"/>
        </a:buClr>
        <a:buChar char="»"/>
        <a:defRPr kumimoji="1" sz="14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Google Shape;11;p4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latinLnBrk="0"/>
            <a:endParaRPr kern="0"/>
          </a:p>
        </p:txBody>
      </p:sp>
      <p:sp>
        <p:nvSpPr>
          <p:cNvPr id="13" name="Google Shape;13;p4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 latinLnBrk="0"/>
            <a:endParaRPr kern="0"/>
          </a:p>
        </p:txBody>
      </p:sp>
      <p:sp>
        <p:nvSpPr>
          <p:cNvPr id="14" name="Google Shape;14;p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 latinLnBrk="0"/>
            <a:fld id="{00000000-1234-1234-1234-123412341234}" type="slidenum">
              <a:rPr lang="en-US" altLang="ko-KR" kern="0"/>
              <a:pPr defTabSz="914400" latinLnBrk="0"/>
              <a:t>‹#›</a:t>
            </a:fld>
            <a:endParaRPr kern="0"/>
          </a:p>
        </p:txBody>
      </p:sp>
      <p:pic>
        <p:nvPicPr>
          <p:cNvPr id="7" name="Google Shape;19;p50" descr="Immagine 5G"/>
          <p:cNvPicPr preferRelativeResize="0"/>
          <p:nvPr userDrawn="1"/>
        </p:nvPicPr>
        <p:blipFill rotWithShape="1">
          <a:blip r:embed="rId9">
            <a:alphaModFix/>
          </a:blip>
          <a:srcRect r="25000" b="90265"/>
          <a:stretch/>
        </p:blipFill>
        <p:spPr>
          <a:xfrm>
            <a:off x="0" y="0"/>
            <a:ext cx="9144000" cy="6676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3505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haeung@gist.ac.kr" TargetMode="External"/><Relationship Id="rId4" Type="http://schemas.openxmlformats.org/officeDocument/2006/relationships/hyperlink" Target="mailto:haeungchoi.libervance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appradar.com/rankings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oinmarketcap.com/tokens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TorPmmP2zGrdyeW88" TargetMode="External"/><Relationship Id="rId2" Type="http://schemas.openxmlformats.org/officeDocument/2006/relationships/hyperlink" Target="https://metamask.io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rufflesuite.com/docs/truffle/" TargetMode="External"/><Relationship Id="rId2" Type="http://schemas.openxmlformats.org/officeDocument/2006/relationships/hyperlink" Target="https://remix.ethereum.org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hardhat.org/doc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remix.ethereum.org/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Zeppelin/openzeppelin-contracts/blob/master/contracts/token/ERC20/IERC20.sol" TargetMode="External"/><Relationship Id="rId7" Type="http://schemas.openxmlformats.org/officeDocument/2006/relationships/hyperlink" Target="https://github.com/OpenZeppelin/openzeppelin-contracts/" TargetMode="External"/><Relationship Id="rId2" Type="http://schemas.openxmlformats.org/officeDocument/2006/relationships/hyperlink" Target="https://github.com/OpenZeppelin/openzeppelin-contracts/blob/master/contracts/token/ERC20/ERC20.so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OpenZeppelin/openzeppelin-contracts/blob/master/contracts/interfaces/draft-IERC6093.sol" TargetMode="External"/><Relationship Id="rId5" Type="http://schemas.openxmlformats.org/officeDocument/2006/relationships/hyperlink" Target="https://github.com/OpenZeppelin/openzeppelin-contracts/blob/master/contracts/utils/Context.sol" TargetMode="External"/><Relationship Id="rId4" Type="http://schemas.openxmlformats.org/officeDocument/2006/relationships/hyperlink" Target="https://github.com/OpenZeppelin/openzeppelin-contracts/blob/master/contracts/token/ERC20/extensions/IERC20Metadata.so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opensea.io/" TargetMode="Externa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testnets.opensea.io/assets/sepolia/0x4148a8166bdb71c2d75f746f8f14e7d9cb737fbf/1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" TargetMode="External"/><Relationship Id="rId7" Type="http://schemas.openxmlformats.org/officeDocument/2006/relationships/hyperlink" Target="https://sepolia-faucet.pk910.de/" TargetMode="External"/><Relationship Id="rId2" Type="http://schemas.openxmlformats.org/officeDocument/2006/relationships/hyperlink" Target="https://cryptozombies.io/ko/course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infura.io/faucet/sepolia" TargetMode="External"/><Relationship Id="rId5" Type="http://schemas.openxmlformats.org/officeDocument/2006/relationships/hyperlink" Target="https://www.infura.io/" TargetMode="External"/><Relationship Id="rId4" Type="http://schemas.openxmlformats.org/officeDocument/2006/relationships/hyperlink" Target="https://sepolia.etherscan.io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thereum.org/ko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" descr="Immagine 5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>
            <a:off x="-1819" y="-3406"/>
            <a:ext cx="9144000" cy="6858000"/>
          </a:xfrm>
          <a:prstGeom prst="rect">
            <a:avLst/>
          </a:prstGeom>
          <a:solidFill>
            <a:schemeClr val="dk1">
              <a:alpha val="2235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latinLnBrk="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-1818" y="3299319"/>
            <a:ext cx="7862208" cy="3190150"/>
          </a:xfrm>
          <a:prstGeom prst="rect">
            <a:avLst/>
          </a:prstGeom>
          <a:solidFill>
            <a:schemeClr val="lt1">
              <a:alpha val="84313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 latinLnBrk="0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42836" y="3987883"/>
            <a:ext cx="709346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 latinLnBrk="0">
              <a:buClr>
                <a:srgbClr val="000000"/>
              </a:buClr>
              <a:buSzPts val="3200"/>
            </a:pPr>
            <a:r>
              <a:rPr lang="ko-KR" altLang="en-US" sz="2800" b="1" dirty="0" err="1" smtClean="0"/>
              <a:t>블록체인과</a:t>
            </a:r>
            <a:r>
              <a:rPr lang="ko-KR" altLang="en-US" sz="2800" b="1" dirty="0" smtClean="0"/>
              <a:t> </a:t>
            </a:r>
            <a:r>
              <a:rPr lang="ko-KR" altLang="en-US" sz="2800" b="1" dirty="0"/>
              <a:t>스마트 </a:t>
            </a:r>
            <a:r>
              <a:rPr lang="ko-KR" altLang="en-US" sz="2800" b="1" dirty="0" err="1"/>
              <a:t>컨트랙트</a:t>
            </a:r>
            <a:r>
              <a:rPr lang="ko-KR" altLang="en-US" sz="2800" b="1" dirty="0"/>
              <a:t> 기초 </a:t>
            </a:r>
            <a:r>
              <a:rPr lang="ko-KR" altLang="en-US" sz="2800" b="1" dirty="0" smtClean="0"/>
              <a:t>실습</a:t>
            </a:r>
            <a:endParaRPr lang="ko-KR" altLang="en-US" sz="2800" b="1" dirty="0"/>
          </a:p>
        </p:txBody>
      </p:sp>
      <p:sp>
        <p:nvSpPr>
          <p:cNvPr id="95" name="Google Shape;95;p1"/>
          <p:cNvSpPr txBox="1"/>
          <p:nvPr/>
        </p:nvSpPr>
        <p:spPr>
          <a:xfrm>
            <a:off x="225723" y="4941168"/>
            <a:ext cx="6927686" cy="150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 latinLnBrk="0">
              <a:lnSpc>
                <a:spcPct val="150000"/>
              </a:lnSpc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2024. 01. 26</a:t>
            </a:r>
            <a:endParaRPr lang="en-US" altLang="ko-KR" sz="2000" kern="0" dirty="0" smtClean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 latinLnBrk="0">
              <a:lnSpc>
                <a:spcPct val="150000"/>
              </a:lnSpc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kern="0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최해웅</a:t>
            </a:r>
            <a:r>
              <a:rPr lang="ko-KR" altLang="en-US" sz="20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ko-KR" altLang="en-US" sz="2000" kern="0" dirty="0" err="1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리버밴스</a:t>
            </a:r>
            <a:r>
              <a:rPr lang="ko-KR" altLang="en-US" sz="200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㈜</a:t>
            </a:r>
            <a:endParaRPr lang="en-US" altLang="ko-KR" sz="2000" kern="0" dirty="0" smtClean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 latinLnBrk="0">
              <a:lnSpc>
                <a:spcPct val="150000"/>
              </a:lnSpc>
              <a:buClr>
                <a:srgbClr val="000000"/>
              </a:buClr>
              <a:buSzPts val="2000"/>
            </a:pPr>
            <a:r>
              <a:rPr lang="en-US" altLang="ko-KR" sz="1050" kern="0" dirty="0" smtClean="0">
                <a:solidFill>
                  <a:srgbClr val="000000"/>
                </a:solidFill>
                <a:ea typeface="Arial"/>
                <a:cs typeface="Arial"/>
                <a:sym typeface="Arial"/>
                <a:hlinkClick r:id="rId4"/>
              </a:rPr>
              <a:t>haeungchoi.libervance@gmail.com</a:t>
            </a:r>
            <a:r>
              <a:rPr lang="en-US" altLang="ko-KR" sz="105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, </a:t>
            </a:r>
            <a:r>
              <a:rPr lang="en-US" altLang="ko-KR" sz="1050" kern="0" dirty="0" smtClean="0">
                <a:solidFill>
                  <a:srgbClr val="000000"/>
                </a:solidFill>
                <a:ea typeface="Arial"/>
                <a:cs typeface="Arial"/>
                <a:sym typeface="Arial"/>
                <a:hlinkClick r:id="rId5"/>
              </a:rPr>
              <a:t>haeung@gist.ac.kr</a:t>
            </a:r>
            <a:r>
              <a:rPr lang="en-US" altLang="ko-KR" sz="1050" kern="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endParaRPr lang="en-US" altLang="ko-KR" sz="1050" kern="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defTabSz="914400" latinLnBrk="0">
              <a:lnSpc>
                <a:spcPct val="150000"/>
              </a:lnSpc>
              <a:buClr>
                <a:srgbClr val="000000"/>
              </a:buClr>
              <a:buSzPts val="2000"/>
              <a:buFont typeface="Arial"/>
              <a:buNone/>
            </a:pPr>
            <a:endParaRPr sz="1050" kern="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-3638" y="2912577"/>
            <a:ext cx="5077161" cy="300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defTabSz="914400" latinLnBrk="0">
              <a:buClr>
                <a:srgbClr val="FFFFFF"/>
              </a:buClr>
              <a:buSzPts val="1400"/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 latinLnBrk="0"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 </a:t>
            </a: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914400" latinLnBrk="0"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 </a:t>
            </a: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0"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0000"/>
                </a:solidFill>
                <a:cs typeface="Arial"/>
                <a:sym typeface="Arial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2818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6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­ </a:t>
              </a:r>
              <a:r>
                <a:rPr lang="en-US" altLang="ko-KR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Dapp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(distributed application; </a:t>
              </a:r>
              <a:r>
                <a:rPr lang="ko-KR" altLang="en-US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탈중앙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애플리케이션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)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385;p24"/>
          <p:cNvSpPr/>
          <p:nvPr/>
        </p:nvSpPr>
        <p:spPr>
          <a:xfrm>
            <a:off x="323528" y="3611199"/>
            <a:ext cx="8563429" cy="2842138"/>
          </a:xfrm>
          <a:prstGeom prst="rect">
            <a:avLst/>
          </a:prstGeom>
          <a:noFill/>
          <a:ln w="25400" cap="flat" cmpd="sng">
            <a:solidFill>
              <a:srgbClr val="5F0A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86;p24"/>
          <p:cNvSpPr/>
          <p:nvPr/>
        </p:nvSpPr>
        <p:spPr>
          <a:xfrm>
            <a:off x="477565" y="3452682"/>
            <a:ext cx="8284425" cy="31446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ko-KR" altLang="en-US" sz="16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다양한 </a:t>
            </a:r>
            <a:r>
              <a:rPr lang="en-US" altLang="ko-KR" sz="16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Dapp</a:t>
            </a:r>
            <a:r>
              <a:rPr lang="en-US" altLang="ko-KR" sz="16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6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예시</a:t>
            </a:r>
            <a:r>
              <a:rPr lang="en-US" altLang="ko-KR" sz="16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</a:t>
            </a:r>
            <a:r>
              <a:rPr lang="en-US" altLang="ko-KR" sz="1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2"/>
              </a:rPr>
              <a:t>https://</a:t>
            </a:r>
            <a:r>
              <a:rPr lang="en-US" altLang="ko-KR" sz="1600" dirty="0" smtClean="0">
                <a:solidFill>
                  <a:schemeClr val="dk1"/>
                </a:solidFill>
                <a:ea typeface="Arial"/>
                <a:cs typeface="Arial"/>
                <a:sym typeface="Arial"/>
                <a:hlinkClick r:id="rId2"/>
              </a:rPr>
              <a:t>dappradar.com/rankings</a:t>
            </a:r>
            <a:r>
              <a:rPr lang="en-US" altLang="ko-KR" sz="16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endParaRPr lang="en-US" altLang="ko-KR" sz="160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7313" indent="-87313">
              <a:lnSpc>
                <a:spcPct val="150000"/>
              </a:lnSpc>
              <a:buClr>
                <a:srgbClr val="000000"/>
              </a:buClr>
              <a:buSzPts val="1400"/>
              <a:buFontTx/>
              <a:buChar char="-"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쇼핑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결제</a:t>
            </a:r>
            <a:endParaRPr lang="en-US" altLang="ko-KR" sz="1600" dirty="0" smtClean="0"/>
          </a:p>
          <a:p>
            <a:pPr marL="87313" indent="-87313">
              <a:lnSpc>
                <a:spcPct val="150000"/>
              </a:lnSpc>
              <a:buClr>
                <a:srgbClr val="000000"/>
              </a:buClr>
              <a:buSzPts val="1400"/>
              <a:buFontTx/>
              <a:buChar char="-"/>
            </a:pPr>
            <a:r>
              <a:rPr lang="en-US" altLang="ko-KR" sz="1600" dirty="0"/>
              <a:t> </a:t>
            </a:r>
            <a:r>
              <a:rPr lang="en-US" altLang="ko-KR" sz="1600" dirty="0" err="1" smtClean="0"/>
              <a:t>DeFi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다양한 </a:t>
            </a:r>
            <a:r>
              <a:rPr lang="ko-KR" altLang="en-US" sz="1600" dirty="0" err="1" smtClean="0"/>
              <a:t>암호화폐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코인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토큰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교환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거래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예치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대출 </a:t>
            </a:r>
            <a:endParaRPr lang="en-US" altLang="ko-KR" sz="1600" dirty="0" smtClean="0"/>
          </a:p>
          <a:p>
            <a:pPr marL="87313" indent="-87313">
              <a:lnSpc>
                <a:spcPct val="150000"/>
              </a:lnSpc>
              <a:buClr>
                <a:srgbClr val="000000"/>
              </a:buClr>
              <a:buSzPts val="1400"/>
              <a:buFontTx/>
              <a:buChar char="-"/>
            </a:pPr>
            <a:r>
              <a:rPr lang="en-US" altLang="ko-KR" sz="1600" dirty="0">
                <a:ea typeface="Arial"/>
                <a:cs typeface="Arial"/>
              </a:rPr>
              <a:t> </a:t>
            </a:r>
            <a:r>
              <a:rPr lang="ko-KR" altLang="en-US" sz="1600" dirty="0" smtClean="0">
                <a:ea typeface="Arial"/>
                <a:cs typeface="Arial"/>
              </a:rPr>
              <a:t>게임</a:t>
            </a:r>
            <a:endParaRPr lang="en-US" altLang="ko-KR" sz="1600" dirty="0">
              <a:ea typeface="Arial"/>
              <a:cs typeface="Arial"/>
            </a:endParaRPr>
          </a:p>
          <a:p>
            <a:pPr marL="87313" indent="-87313">
              <a:lnSpc>
                <a:spcPct val="150000"/>
              </a:lnSpc>
              <a:buClr>
                <a:srgbClr val="000000"/>
              </a:buClr>
              <a:buSzPts val="1400"/>
              <a:buFontTx/>
              <a:buChar char="-"/>
            </a:pPr>
            <a:r>
              <a:rPr lang="en-US" altLang="ko-KR" sz="1600" dirty="0" smtClean="0">
                <a:ea typeface="Arial"/>
                <a:cs typeface="Arial"/>
              </a:rPr>
              <a:t> NFT </a:t>
            </a:r>
            <a:r>
              <a:rPr lang="ko-KR" altLang="en-US" sz="1600" dirty="0" smtClean="0">
                <a:ea typeface="Arial"/>
                <a:cs typeface="Arial"/>
              </a:rPr>
              <a:t>아트</a:t>
            </a:r>
            <a:r>
              <a:rPr lang="en-US" altLang="ko-KR" sz="1600" dirty="0" smtClean="0">
                <a:ea typeface="Arial"/>
                <a:cs typeface="Arial"/>
              </a:rPr>
              <a:t>, </a:t>
            </a:r>
            <a:r>
              <a:rPr lang="ko-KR" altLang="en-US" sz="1600" dirty="0" smtClean="0">
                <a:ea typeface="Arial"/>
                <a:cs typeface="Arial"/>
              </a:rPr>
              <a:t>수집품</a:t>
            </a:r>
            <a:endParaRPr lang="en-US" altLang="ko-KR" sz="1600" dirty="0" smtClean="0">
              <a:ea typeface="Arial"/>
              <a:cs typeface="Arial"/>
            </a:endParaRPr>
          </a:p>
          <a:p>
            <a:pPr marL="87313" indent="-87313">
              <a:lnSpc>
                <a:spcPct val="150000"/>
              </a:lnSpc>
              <a:buClr>
                <a:srgbClr val="000000"/>
              </a:buClr>
              <a:buSzPts val="1400"/>
              <a:buFontTx/>
              <a:buChar char="-"/>
            </a:pPr>
            <a:r>
              <a:rPr lang="en-US" altLang="ko-KR" sz="1600" dirty="0">
                <a:ea typeface="Arial"/>
                <a:cs typeface="Arial"/>
              </a:rPr>
              <a:t> </a:t>
            </a:r>
            <a:r>
              <a:rPr lang="ko-KR" altLang="en-US" sz="1600" dirty="0" smtClean="0">
                <a:ea typeface="Arial"/>
                <a:cs typeface="Arial"/>
              </a:rPr>
              <a:t>투표</a:t>
            </a:r>
            <a:r>
              <a:rPr lang="en-US" altLang="ko-KR" sz="1600" dirty="0" smtClean="0">
                <a:ea typeface="Arial"/>
                <a:cs typeface="Arial"/>
              </a:rPr>
              <a:t>/</a:t>
            </a:r>
            <a:r>
              <a:rPr lang="ko-KR" altLang="en-US" sz="1600" dirty="0" smtClean="0">
                <a:ea typeface="Arial"/>
                <a:cs typeface="Arial"/>
              </a:rPr>
              <a:t>거버넌스 </a:t>
            </a:r>
            <a:r>
              <a:rPr lang="en-US" altLang="ko-KR" sz="1600" dirty="0" smtClean="0">
                <a:ea typeface="Arial"/>
                <a:cs typeface="Arial"/>
              </a:rPr>
              <a:t>(DAO; decentralized autonomous organization)</a:t>
            </a:r>
          </a:p>
          <a:p>
            <a:pPr marL="87313" indent="-87313">
              <a:lnSpc>
                <a:spcPct val="150000"/>
              </a:lnSpc>
              <a:buClr>
                <a:srgbClr val="000000"/>
              </a:buClr>
              <a:buSzPts val="1400"/>
              <a:buFontTx/>
              <a:buChar char="-"/>
            </a:pPr>
            <a:r>
              <a:rPr lang="en-US" altLang="ko-KR" sz="1600" dirty="0">
                <a:ea typeface="Arial"/>
                <a:cs typeface="Arial"/>
              </a:rPr>
              <a:t> </a:t>
            </a:r>
            <a:r>
              <a:rPr lang="ko-KR" altLang="en-US" sz="1600" dirty="0" smtClean="0">
                <a:ea typeface="Arial"/>
                <a:cs typeface="Arial"/>
              </a:rPr>
              <a:t>소셜</a:t>
            </a:r>
            <a:r>
              <a:rPr lang="en-US" altLang="ko-KR" sz="1600" dirty="0" smtClean="0">
                <a:ea typeface="Arial"/>
                <a:cs typeface="Arial"/>
              </a:rPr>
              <a:t>: </a:t>
            </a:r>
            <a:r>
              <a:rPr lang="en-US" altLang="ko-KR" sz="1600" dirty="0" err="1" smtClean="0">
                <a:ea typeface="Arial"/>
                <a:cs typeface="Arial"/>
              </a:rPr>
              <a:t>steemit</a:t>
            </a:r>
            <a:r>
              <a:rPr lang="en-US" altLang="ko-KR" sz="1600" dirty="0" smtClean="0">
                <a:ea typeface="Arial"/>
                <a:cs typeface="Arial"/>
              </a:rPr>
              <a:t> </a:t>
            </a:r>
            <a:r>
              <a:rPr lang="ko-KR" altLang="en-US" sz="1600" dirty="0" smtClean="0">
                <a:ea typeface="Arial"/>
                <a:cs typeface="Arial"/>
              </a:rPr>
              <a:t>등</a:t>
            </a:r>
            <a:endParaRPr lang="en-US" altLang="ko-KR" sz="1600" dirty="0" smtClean="0">
              <a:ea typeface="Arial"/>
              <a:cs typeface="Arial"/>
            </a:endParaRPr>
          </a:p>
          <a:p>
            <a:pPr marL="87313" indent="-87313">
              <a:lnSpc>
                <a:spcPct val="150000"/>
              </a:lnSpc>
              <a:buClr>
                <a:srgbClr val="000000"/>
              </a:buClr>
              <a:buSzPts val="1400"/>
              <a:buFontTx/>
              <a:buChar char="-"/>
            </a:pPr>
            <a:r>
              <a:rPr lang="en-US" altLang="ko-KR" sz="1600" dirty="0">
                <a:ea typeface="Arial"/>
                <a:cs typeface="Arial"/>
              </a:rPr>
              <a:t> </a:t>
            </a:r>
            <a:r>
              <a:rPr lang="ko-KR" altLang="en-US" sz="1600" dirty="0" err="1" smtClean="0">
                <a:ea typeface="Arial"/>
                <a:cs typeface="Arial"/>
              </a:rPr>
              <a:t>승부예측</a:t>
            </a:r>
            <a:r>
              <a:rPr lang="en-US" altLang="ko-KR" sz="1600" dirty="0" smtClean="0">
                <a:ea typeface="Arial"/>
                <a:cs typeface="Arial"/>
              </a:rPr>
              <a:t>, </a:t>
            </a:r>
            <a:r>
              <a:rPr lang="ko-KR" altLang="en-US" sz="1600" dirty="0" smtClean="0">
                <a:ea typeface="Arial"/>
                <a:cs typeface="Arial"/>
              </a:rPr>
              <a:t>추첨</a:t>
            </a:r>
            <a:endParaRPr lang="ko-KR" altLang="en-US" sz="1600" dirty="0">
              <a:ea typeface="Arial"/>
              <a:cs typeface="Arial"/>
            </a:endParaRPr>
          </a:p>
        </p:txBody>
      </p: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1728193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Dapp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sym typeface="Arial"/>
                </a:rPr>
                <a:t>스마트 </a:t>
              </a:r>
              <a:r>
                <a:rPr lang="ko-KR" altLang="en-US" sz="1600" dirty="0" err="1" smtClean="0">
                  <a:sym typeface="Arial"/>
                </a:rPr>
                <a:t>컨트랙트</a:t>
              </a:r>
              <a:r>
                <a:rPr lang="ko-KR" altLang="en-US" sz="1600" dirty="0" smtClean="0">
                  <a:sym typeface="Arial"/>
                </a:rPr>
                <a:t> </a:t>
              </a:r>
              <a:r>
                <a:rPr lang="en-US" altLang="ko-KR" sz="1600" dirty="0" smtClean="0">
                  <a:sym typeface="Arial"/>
                </a:rPr>
                <a:t>(</a:t>
              </a:r>
              <a:r>
                <a:rPr lang="ko-KR" altLang="en-US" sz="1600" dirty="0" smtClean="0">
                  <a:sym typeface="Arial"/>
                </a:rPr>
                <a:t>프로그램</a:t>
              </a:r>
              <a:r>
                <a:rPr lang="en-US" altLang="ko-KR" sz="1600" dirty="0" smtClean="0">
                  <a:sym typeface="Arial"/>
                </a:rPr>
                <a:t>) </a:t>
              </a:r>
              <a:r>
                <a:rPr lang="ko-KR" altLang="en-US" sz="1600" dirty="0" smtClean="0">
                  <a:sym typeface="Arial"/>
                </a:rPr>
                <a:t>구동 가능</a:t>
              </a:r>
              <a:endParaRPr lang="en-US" altLang="ko-KR" sz="1600" dirty="0" smtClean="0"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거래내용을 저장할 수 있는 데이터베이스 역할 가능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Wingdings" panose="05000000000000000000" pitchFamily="2" charset="2"/>
                <a:buChar char="Ø"/>
              </a:pPr>
              <a:r>
                <a:rPr lang="ko-KR" altLang="en-US" sz="1600" dirty="0" err="1" smtClean="0">
                  <a:ea typeface="Arial"/>
                  <a:cs typeface="Arial"/>
                  <a:sym typeface="Arial"/>
                </a:rPr>
                <a:t>블록체인을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 기반으로 동작하는 다양한 애플리케이션 가능 </a:t>
              </a:r>
              <a:endParaRPr lang="en-US" altLang="ko-KR" sz="1400" dirty="0" smtClean="0"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78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 descr="Immagine 5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-1819" y="0"/>
            <a:ext cx="9144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>
                <a:latin typeface="Arial"/>
                <a:ea typeface="Arial"/>
                <a:cs typeface="Arial"/>
                <a:sym typeface="Arial"/>
              </a:rPr>
              <a:t>11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>
            <a:off x="1464760" y="1901873"/>
            <a:ext cx="6430998" cy="1167087"/>
            <a:chOff x="2438363" y="2214686"/>
            <a:chExt cx="4444593" cy="4161265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2438363" y="2594445"/>
              <a:ext cx="4444593" cy="3401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토큰 </a:t>
              </a:r>
              <a:r>
                <a:rPr lang="en-US" altLang="ko-KR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(Token)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소개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452914" y="2214686"/>
              <a:ext cx="4430042" cy="4161265"/>
            </a:xfrm>
            <a:prstGeom prst="rect">
              <a:avLst/>
            </a:prstGeom>
            <a:noFill/>
            <a:ln w="349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50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altLang="ko-KR" sz="36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Token </a:t>
            </a:r>
            <a:r>
              <a:rPr lang="ko-KR" altLang="en-US" sz="36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­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(Token)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이란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?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732364"/>
            <a:ext cx="8563429" cy="4648961"/>
            <a:chOff x="319313" y="2684570"/>
            <a:chExt cx="8563429" cy="118684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684570"/>
              <a:ext cx="8291228" cy="11868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: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스마트 </a:t>
              </a:r>
              <a:r>
                <a:rPr lang="ko-KR" altLang="en-US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컨트랙트로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작성된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,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교환 가능한 가상 자산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/>
                <a:t>대부분 블록체인에는 기본 결제 용도로 사용되는 암호 화폐 </a:t>
              </a:r>
              <a:r>
                <a:rPr lang="en-US" altLang="ko-KR" sz="1600" dirty="0" smtClean="0"/>
                <a:t>(</a:t>
              </a:r>
              <a:r>
                <a:rPr lang="ko-KR" altLang="en-US" sz="1600" dirty="0" smtClean="0"/>
                <a:t>코인</a:t>
              </a:r>
              <a:r>
                <a:rPr lang="en-US" altLang="ko-KR" sz="1600" dirty="0" smtClean="0"/>
                <a:t>) </a:t>
              </a:r>
              <a:r>
                <a:rPr lang="ko-KR" altLang="en-US" sz="1600" dirty="0" smtClean="0"/>
                <a:t>존재</a:t>
              </a:r>
              <a:endParaRPr lang="en-US" altLang="ko-KR" sz="1600" dirty="0" smtClean="0"/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토큰이란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, </a:t>
              </a:r>
              <a:r>
                <a:rPr lang="ko-KR" altLang="en-US" sz="1600" dirty="0" err="1" smtClean="0">
                  <a:ea typeface="Arial"/>
                  <a:cs typeface="Arial"/>
                  <a:sym typeface="Arial"/>
                </a:rPr>
                <a:t>블록체인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 스마트 </a:t>
              </a:r>
              <a:r>
                <a:rPr lang="ko-KR" altLang="en-US" sz="1600" dirty="0" err="1" smtClean="0">
                  <a:ea typeface="Arial"/>
                  <a:cs typeface="Arial"/>
                  <a:sym typeface="Arial"/>
                </a:rPr>
                <a:t>컨트랙트로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 작성된 또다른 종류의 암호 화폐임</a:t>
              </a:r>
              <a:endParaRPr lang="en-US" altLang="ko-KR" sz="1600" dirty="0">
                <a:ea typeface="Arial"/>
                <a:cs typeface="Arial"/>
                <a:sym typeface="Arial"/>
              </a:endParaRPr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/>
                <a:t>특정 </a:t>
              </a:r>
              <a:r>
                <a:rPr lang="en-US" altLang="ko-KR" sz="1600" dirty="0" err="1"/>
                <a:t>dapp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을 이용하기 위해 필요한 이용권 </a:t>
              </a:r>
              <a:r>
                <a:rPr lang="ko-KR" altLang="en-US" sz="1600" dirty="0" smtClean="0"/>
                <a:t>개념인 유틸리티 토큰</a:t>
              </a:r>
              <a:endParaRPr lang="en-US" altLang="ko-KR" sz="1600" dirty="0" smtClean="0"/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</a:rPr>
                <a:t>투표권</a:t>
              </a:r>
              <a:r>
                <a:rPr lang="en-US" altLang="ko-KR" sz="1600" dirty="0">
                  <a:ea typeface="Arial"/>
                  <a:cs typeface="Arial"/>
                </a:rPr>
                <a:t>/</a:t>
              </a:r>
              <a:r>
                <a:rPr lang="ko-KR" altLang="en-US" sz="1600" dirty="0">
                  <a:ea typeface="Arial"/>
                  <a:cs typeface="Arial"/>
                </a:rPr>
                <a:t>지분 </a:t>
              </a:r>
              <a:r>
                <a:rPr lang="ko-KR" altLang="en-US" sz="1600" dirty="0" smtClean="0">
                  <a:ea typeface="Arial"/>
                  <a:cs typeface="Arial"/>
                </a:rPr>
                <a:t>개념의 거버넌스 토큰</a:t>
              </a:r>
              <a:endParaRPr lang="en-US" altLang="ko-KR" sz="1600" dirty="0" smtClean="0">
                <a:ea typeface="Arial"/>
                <a:cs typeface="Arial"/>
              </a:endParaRPr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그 외 다양한 용도의 토큰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토큰의 기능 및 형식에 대한 표준으로 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ERC20, ERC721, ERC1155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등이 있음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코인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/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토큰의 명확한 구분 없이 혼용되기도 함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err="1" smtClean="0">
                  <a:ea typeface="Arial"/>
                  <a:cs typeface="Arial"/>
                  <a:sym typeface="Arial"/>
                </a:rPr>
                <a:t>수백가지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 이상의 다양한 토큰 존재 </a:t>
              </a:r>
              <a:r>
                <a:rPr lang="en-US" altLang="ko-KR" sz="1400" dirty="0" smtClean="0">
                  <a:ea typeface="Arial"/>
                  <a:cs typeface="Arial"/>
                  <a:sym typeface="Arial"/>
                  <a:hlinkClick r:id="rId2"/>
                </a:rPr>
                <a:t>https</a:t>
              </a:r>
              <a:r>
                <a:rPr lang="en-US" altLang="ko-KR" sz="1400" dirty="0">
                  <a:ea typeface="Arial"/>
                  <a:cs typeface="Arial"/>
                  <a:sym typeface="Arial"/>
                  <a:hlinkClick r:id="rId2"/>
                </a:rPr>
                <a:t>://coinmarketcap.com/tokens</a:t>
              </a:r>
              <a:r>
                <a:rPr lang="en-US" altLang="ko-KR" sz="1400" dirty="0" smtClean="0">
                  <a:ea typeface="Arial"/>
                  <a:cs typeface="Arial"/>
                  <a:sym typeface="Arial"/>
                  <a:hlinkClick r:id="rId2"/>
                </a:rPr>
                <a:t>/</a:t>
              </a:r>
              <a:r>
                <a:rPr lang="en-US" altLang="ko-KR" sz="1400" dirty="0" smtClean="0">
                  <a:ea typeface="Arial"/>
                  <a:cs typeface="Arial"/>
                  <a:sym typeface="Arial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95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altLang="ko-KR" sz="36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Token </a:t>
            </a:r>
            <a:r>
              <a:rPr lang="ko-KR" altLang="en-US" sz="36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­Fungible Token V.S. Non-Fungible Token (NFT)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3528" y="1675343"/>
            <a:ext cx="8563429" cy="4994017"/>
            <a:chOff x="323528" y="2696717"/>
            <a:chExt cx="8563429" cy="4109204"/>
          </a:xfrm>
        </p:grpSpPr>
        <p:sp>
          <p:nvSpPr>
            <p:cNvPr id="12" name="Google Shape;385;p24"/>
            <p:cNvSpPr/>
            <p:nvPr/>
          </p:nvSpPr>
          <p:spPr>
            <a:xfrm>
              <a:off x="323528" y="2785861"/>
              <a:ext cx="8563429" cy="393707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386;p24"/>
            <p:cNvSpPr/>
            <p:nvPr/>
          </p:nvSpPr>
          <p:spPr>
            <a:xfrm>
              <a:off x="457237" y="2696717"/>
              <a:ext cx="8291228" cy="410920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3" b="18880"/>
          <a:stretch/>
        </p:blipFill>
        <p:spPr>
          <a:xfrm>
            <a:off x="1259632" y="1700808"/>
            <a:ext cx="6264696" cy="25882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5961" y="6630655"/>
            <a:ext cx="7848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그림출처</a:t>
            </a:r>
            <a:r>
              <a:rPr lang="en-US" altLang="ko-KR" sz="1000" dirty="0" smtClean="0"/>
              <a:t>: </a:t>
            </a:r>
            <a:r>
              <a:rPr lang="en-US" sz="1000" dirty="0"/>
              <a:t>https://</a:t>
            </a:r>
            <a:r>
              <a:rPr lang="en-US" sz="1000" dirty="0" smtClean="0"/>
              <a:t>medium.com/etherscan-blog/tracking-erc-721-non-fungible-token-on-etherscan-b4da1ed955ed</a:t>
            </a:r>
            <a:r>
              <a:rPr lang="en-US" altLang="ko-KR" sz="1000" dirty="0" smtClean="0"/>
              <a:t> 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512483" y="4365104"/>
            <a:ext cx="8119033" cy="223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Fungible token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한 토큰이 다른 토큰과 구별될 수 없으며 동일한 가치를 지님</a:t>
            </a:r>
            <a:endParaRPr lang="en-US" altLang="ko-KR" sz="1600" dirty="0" smtClean="0"/>
          </a:p>
          <a:p>
            <a:pPr marL="742869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/>
              <a:t>주로 화폐 역할을 함</a:t>
            </a:r>
            <a:endParaRPr lang="en-US" altLang="ko-KR" sz="1400" dirty="0" smtClean="0"/>
          </a:p>
          <a:p>
            <a:pPr marL="742869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/>
              <a:t>주요 기능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전송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잔고 확인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토큰 발행 </a:t>
            </a:r>
            <a:r>
              <a:rPr lang="en-US" altLang="ko-KR" sz="1400" dirty="0" smtClean="0"/>
              <a:t>(mint) </a:t>
            </a:r>
            <a:r>
              <a:rPr lang="ko-KR" altLang="en-US" sz="1400" dirty="0" smtClean="0"/>
              <a:t>및 소각 </a:t>
            </a:r>
            <a:r>
              <a:rPr lang="en-US" altLang="ko-KR" sz="1400" dirty="0" smtClean="0"/>
              <a:t>(burn)</a:t>
            </a:r>
          </a:p>
          <a:p>
            <a:pPr marL="742869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/>
              <a:t>대표적인 표준 형식</a:t>
            </a:r>
            <a:r>
              <a:rPr lang="en-US" altLang="ko-KR" sz="1400" dirty="0" smtClean="0"/>
              <a:t>: ERC20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Non-fungible token: </a:t>
            </a:r>
            <a:r>
              <a:rPr lang="ko-KR" altLang="en-US" sz="1600" dirty="0" smtClean="0"/>
              <a:t>토큰은 다른 토큰과 구별할 수 있는 고유한 </a:t>
            </a:r>
            <a:r>
              <a:rPr lang="en-US" altLang="ko-KR" sz="1600" dirty="0" smtClean="0"/>
              <a:t>ID</a:t>
            </a:r>
            <a:r>
              <a:rPr lang="ko-KR" altLang="en-US" sz="1600" dirty="0" smtClean="0"/>
              <a:t>를 지님</a:t>
            </a:r>
            <a:endParaRPr lang="en-US" altLang="ko-KR" sz="1600" dirty="0" smtClean="0"/>
          </a:p>
          <a:p>
            <a:pPr marL="742869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/>
              <a:t>디지털 수집품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게임 아이템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증명서 등의 역할</a:t>
            </a:r>
            <a:endParaRPr lang="en-US" altLang="ko-KR" sz="1400" dirty="0" smtClean="0"/>
          </a:p>
          <a:p>
            <a:pPr marL="742869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/>
              <a:t>주요 기능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토큰</a:t>
            </a:r>
            <a:r>
              <a:rPr lang="en-US" altLang="ko-KR" sz="1400" dirty="0" smtClean="0"/>
              <a:t>ID, </a:t>
            </a:r>
            <a:r>
              <a:rPr lang="ko-KR" altLang="en-US" sz="1400" dirty="0" smtClean="0"/>
              <a:t>소유자 확인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전송</a:t>
            </a:r>
            <a:r>
              <a:rPr lang="en-US" altLang="ko-KR" sz="1400" dirty="0" smtClean="0"/>
              <a:t>, </a:t>
            </a:r>
            <a:r>
              <a:rPr lang="ko-KR" altLang="en-US" sz="1400" dirty="0"/>
              <a:t>토큰 발행 </a:t>
            </a:r>
            <a:r>
              <a:rPr lang="en-US" altLang="ko-KR" sz="1400" dirty="0"/>
              <a:t>(mint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및 </a:t>
            </a:r>
            <a:r>
              <a:rPr lang="ko-KR" altLang="en-US" sz="1400" dirty="0"/>
              <a:t>소각 </a:t>
            </a:r>
            <a:r>
              <a:rPr lang="en-US" altLang="ko-KR" sz="1400" dirty="0"/>
              <a:t>(burn</a:t>
            </a:r>
            <a:r>
              <a:rPr lang="en-US" altLang="ko-KR" sz="1400" dirty="0" smtClean="0"/>
              <a:t>)</a:t>
            </a:r>
          </a:p>
          <a:p>
            <a:pPr marL="742869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/>
              <a:t>대표적인 표준 형식</a:t>
            </a:r>
            <a:r>
              <a:rPr lang="en-US" altLang="ko-KR" sz="1400" dirty="0" smtClean="0"/>
              <a:t>: ERC721, ERC1155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7677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 descr="Immagine 5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-1819" y="0"/>
            <a:ext cx="9144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>
                <a:latin typeface="Arial"/>
                <a:ea typeface="Arial"/>
                <a:cs typeface="Arial"/>
                <a:sym typeface="Arial"/>
              </a:rPr>
              <a:t>14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>
            <a:off x="1115616" y="1901873"/>
            <a:ext cx="7128792" cy="2103191"/>
            <a:chOff x="2438363" y="2214686"/>
            <a:chExt cx="4444593" cy="7498956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2438363" y="2594445"/>
              <a:ext cx="4444593" cy="6474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r>
                <a:rPr 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스마트 </a:t>
              </a:r>
              <a:r>
                <a:rPr lang="ko-KR" altLang="en-US" sz="2800" b="1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컨트랙트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작성 및 배포 실습 </a:t>
              </a:r>
              <a:r>
                <a:rPr lang="en-US" altLang="ko-KR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(1):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ERC20 </a:t>
              </a:r>
              <a:r>
                <a:rPr lang="ko-KR" altLang="en-US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토큰 발행 해보기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452914" y="2214686"/>
              <a:ext cx="4430042" cy="7498956"/>
            </a:xfrm>
            <a:prstGeom prst="rect">
              <a:avLst/>
            </a:prstGeom>
            <a:noFill/>
            <a:ln w="349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48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전 준비 사항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61"/>
            <a:chOff x="319313" y="2587457"/>
            <a:chExt cx="8563429" cy="2801546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2599551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280154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000000"/>
                </a:buClr>
                <a:buSzPct val="100000"/>
                <a:buAutoNum type="arabicPeriod"/>
              </a:pP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크롬 브라우저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인터넷 연결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00000"/>
                </a:buClr>
                <a:buSzPct val="100000"/>
                <a:buAutoNum type="arabicPeriod"/>
              </a:pPr>
              <a:r>
                <a:rPr lang="ko-KR" altLang="en-US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메타마스크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MetaMask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확장 프로그램 설치 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 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https</a:t>
              </a: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://metamask.io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/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00000"/>
                </a:buClr>
                <a:buSzPct val="100000"/>
                <a:buAutoNum type="arabicPeriod"/>
              </a:pPr>
              <a:r>
                <a:rPr lang="ko-KR" altLang="en-US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메타마스크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새 지갑 만들기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지갑 불러오기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ko-KR" altLang="en-US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비밀구문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백업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00019" lvl="1" indent="-342900">
                <a:lnSpc>
                  <a:spcPct val="150000"/>
                </a:lnSpc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주의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ko-KR" altLang="en-US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비밀구문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노출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00000"/>
                </a:buClr>
                <a:buSzPct val="100000"/>
                <a:buAutoNum type="arabicPeriod"/>
              </a:pPr>
              <a:r>
                <a:rPr lang="ko-KR" altLang="en-US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메타마스크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설정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00019" lvl="1" indent="-342900">
                <a:lnSpc>
                  <a:spcPct val="150000"/>
                </a:lnSpc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테스트 네트워크 보기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</a:t>
              </a:r>
            </a:p>
            <a:p>
              <a:pPr marL="800019" lvl="1" indent="-342900">
                <a:lnSpc>
                  <a:spcPct val="150000"/>
                </a:lnSpc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네트워크 전환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Sepolia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</a:p>
            <a:p>
              <a:pPr marL="342900" indent="-342900">
                <a:lnSpc>
                  <a:spcPct val="150000"/>
                </a:lnSpc>
                <a:buClr>
                  <a:srgbClr val="000000"/>
                </a:buClr>
                <a:buSzPct val="100000"/>
                <a:buAutoNum type="arabicPeriod"/>
              </a:pPr>
              <a:r>
                <a:rPr lang="ko-KR" altLang="en-US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이더리움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계정 주소 취합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00019" lvl="1" indent="-342900">
                <a:lnSpc>
                  <a:spcPct val="150000"/>
                </a:lnSpc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Google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설문 사용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 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3"/>
                </a:rPr>
                <a:t>https</a:t>
              </a: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3"/>
                </a:rPr>
                <a:t>://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3"/>
                </a:rPr>
                <a:t>forms.gle/TorPmmP2zGrdyeW88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</a:p>
            <a:p>
              <a:pPr marL="800019" lvl="1" indent="-342900">
                <a:lnSpc>
                  <a:spcPct val="150000"/>
                </a:lnSpc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00019" lvl="1" indent="-342900">
                <a:lnSpc>
                  <a:spcPct val="150000"/>
                </a:lnSpc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00019" lvl="1" indent="-342900">
                <a:lnSpc>
                  <a:spcPct val="150000"/>
                </a:lnSpc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00019" lvl="1" indent="-342900">
                <a:lnSpc>
                  <a:spcPct val="150000"/>
                </a:lnSpc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5085184"/>
            <a:ext cx="3391373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: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개발환경 준비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732362"/>
            <a:ext cx="8563429" cy="5009006"/>
            <a:chOff x="319313" y="2651666"/>
            <a:chExt cx="8563429" cy="2435908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2333521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651666"/>
              <a:ext cx="8291228" cy="243590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이더리움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기반 </a:t>
              </a:r>
              <a:r>
                <a:rPr lang="ko-KR" altLang="en-US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스마트컨트랙트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개발환경 준비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Arial" panose="020B0604020202020204" pitchFamily="34" charset="0"/>
                <a:buChar char="•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Remix 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https://remix.ethereum.org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/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Wingdings" panose="05000000000000000000" pitchFamily="2" charset="2"/>
                <a:buChar char="Ø"/>
              </a:pP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GUI, </a:t>
              </a:r>
              <a:r>
                <a:rPr lang="ko-KR" altLang="en-US" sz="16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웹브라우저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기반 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IDE</a:t>
              </a:r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간편하고 쉬움</a:t>
              </a:r>
              <a:endParaRPr lang="en-US" altLang="ko-KR" sz="16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간단한 기능을 빠르게 구현하고 테스트 하기 적합</a:t>
              </a:r>
              <a:endParaRPr lang="en-US" altLang="ko-KR" sz="16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Truffle (</a:t>
              </a: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3"/>
                </a:rPr>
                <a:t>https://trufflesuite.com/docs/truffle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3"/>
                </a:rPr>
                <a:t>/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Wingdings" panose="05000000000000000000" pitchFamily="2" charset="2"/>
                <a:buChar char="Ø"/>
              </a:pP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Node.js (</a:t>
              </a:r>
              <a:r>
                <a:rPr lang="en-US" altLang="ko-KR" sz="16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javascript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) </a:t>
              </a: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기반 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IDE </a:t>
              </a: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패키지</a:t>
              </a:r>
              <a:endParaRPr lang="en-US" altLang="ko-KR" sz="16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복잡한 기능 구현 및 대규모 프로젝트에 적합</a:t>
              </a:r>
              <a:endParaRPr lang="en-US" altLang="ko-KR" sz="16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Wingdings" panose="05000000000000000000" pitchFamily="2" charset="2"/>
                <a:buChar char="Ø"/>
              </a:pPr>
              <a:r>
                <a:rPr lang="ko-KR" altLang="en-US" sz="16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프론트엔드와</a:t>
              </a: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통합된 </a:t>
              </a:r>
              <a:r>
                <a:rPr lang="en-US" altLang="ko-KR" sz="16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dapp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개발 가능</a:t>
              </a:r>
              <a:endParaRPr lang="en-US" altLang="ko-KR" sz="16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다양한 예제</a:t>
              </a:r>
              <a:endParaRPr lang="en-US" altLang="ko-KR" sz="16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Hardhat (</a:t>
              </a: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4"/>
                </a:rPr>
                <a:t>https://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4"/>
                </a:rPr>
                <a:t>hardhat.org/docs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Wingdings" panose="05000000000000000000" pitchFamily="2" charset="2"/>
                <a:buChar char="Ø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Truffle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과 비슷한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IDE</a:t>
              </a:r>
            </a:p>
            <a:p>
              <a:pPr marL="742869" lvl="1" indent="-285750">
                <a:lnSpc>
                  <a:spcPct val="150000"/>
                </a:lnSpc>
                <a:buClr>
                  <a:srgbClr val="000000"/>
                </a:buClr>
                <a:buSzPts val="1300"/>
                <a:buFont typeface="Wingdings" panose="05000000000000000000" pitchFamily="2" charset="2"/>
                <a:buChar char="Ø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Truffle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기능의 대부분 이용가능하면서 접근성 및 난이도가 쉬움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93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: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개발환경 준비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385;p24"/>
          <p:cNvSpPr/>
          <p:nvPr/>
        </p:nvSpPr>
        <p:spPr>
          <a:xfrm>
            <a:off x="323528" y="2275089"/>
            <a:ext cx="8563429" cy="4178247"/>
          </a:xfrm>
          <a:prstGeom prst="rect">
            <a:avLst/>
          </a:prstGeom>
          <a:noFill/>
          <a:ln w="25400" cap="flat" cmpd="sng">
            <a:solidFill>
              <a:srgbClr val="5F0A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86;p24"/>
          <p:cNvSpPr/>
          <p:nvPr/>
        </p:nvSpPr>
        <p:spPr>
          <a:xfrm>
            <a:off x="457237" y="2179399"/>
            <a:ext cx="8291228" cy="44179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ko-KR" altLang="en-US" sz="1600" dirty="0">
              <a:ea typeface="Arial"/>
              <a:cs typeface="Arial"/>
            </a:endParaRPr>
          </a:p>
        </p:txBody>
      </p: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Remix IDE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살펴보기 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https</a:t>
              </a: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://remix.ethereum.org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/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4" y="2258802"/>
            <a:ext cx="7816071" cy="421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3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385;p24"/>
          <p:cNvSpPr/>
          <p:nvPr/>
        </p:nvSpPr>
        <p:spPr>
          <a:xfrm>
            <a:off x="323528" y="2521547"/>
            <a:ext cx="8563429" cy="3931789"/>
          </a:xfrm>
          <a:prstGeom prst="rect">
            <a:avLst/>
          </a:prstGeom>
          <a:noFill/>
          <a:ln w="25400" cap="flat" cmpd="sng">
            <a:solidFill>
              <a:srgbClr val="5F0A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86;p24"/>
          <p:cNvSpPr/>
          <p:nvPr/>
        </p:nvSpPr>
        <p:spPr>
          <a:xfrm>
            <a:off x="457237" y="2348880"/>
            <a:ext cx="8291228" cy="42484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800019" lvl="1" indent="-342900" algn="just">
              <a:lnSpc>
                <a:spcPct val="200000"/>
              </a:lnSpc>
              <a:buClr>
                <a:srgbClr val="000000"/>
              </a:buClr>
              <a:buSzPts val="1400"/>
              <a:buAutoNum type="arabicPeriod"/>
            </a:pPr>
            <a:r>
              <a:rPr lang="en-US" altLang="ko-KR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ERC20 </a:t>
            </a: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소스코드 살펴보기 </a:t>
            </a:r>
            <a:endParaRPr lang="en-US" altLang="ko-KR" sz="1400" dirty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Solidity </a:t>
            </a: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문법 기초</a:t>
            </a:r>
            <a:endParaRPr lang="en-US" altLang="ko-KR" sz="1400" dirty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ERC20 </a:t>
            </a: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토큰 주요 기능</a:t>
            </a:r>
            <a:endParaRPr lang="en-US" altLang="ko-KR" sz="1400" dirty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800019" lvl="1" indent="-342900" algn="just">
              <a:lnSpc>
                <a:spcPct val="300000"/>
              </a:lnSpc>
              <a:buClr>
                <a:srgbClr val="000000"/>
              </a:buClr>
              <a:buSzPts val="1400"/>
              <a:buAutoNum type="arabicPeriod"/>
            </a:pPr>
            <a:r>
              <a:rPr lang="en-US" altLang="ko-KR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ERC20 </a:t>
            </a:r>
            <a:r>
              <a:rPr lang="ko-KR" altLang="en-US" sz="14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컨트랙트</a:t>
            </a: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작성 및 배포</a:t>
            </a:r>
            <a:endParaRPr lang="en-US" altLang="ko-KR" sz="1400" dirty="0" smtClean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컨트랙트</a:t>
            </a: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소스코드 작성 및 컴파일</a:t>
            </a:r>
            <a:endParaRPr lang="en-US" altLang="ko-KR" sz="1400" dirty="0" smtClean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가상네트워크 </a:t>
            </a:r>
            <a:r>
              <a:rPr lang="en-US" altLang="ko-KR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(VM) </a:t>
            </a: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에 배포</a:t>
            </a:r>
            <a:r>
              <a:rPr lang="en-US" altLang="ko-KR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, </a:t>
            </a:r>
            <a:r>
              <a:rPr lang="ko-KR" altLang="en-US" sz="14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컨트랙트와</a:t>
            </a: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상호작용 </a:t>
            </a:r>
            <a:r>
              <a:rPr lang="en-US" altLang="ko-KR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(transfer, mint, </a:t>
            </a:r>
            <a:r>
              <a:rPr lang="en-US" altLang="ko-KR" sz="14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balanceOf</a:t>
            </a:r>
            <a:r>
              <a:rPr lang="en-US" altLang="ko-KR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)</a:t>
            </a:r>
          </a:p>
          <a:p>
            <a:pPr marL="800019" lvl="1" indent="-342900" algn="just">
              <a:lnSpc>
                <a:spcPct val="300000"/>
              </a:lnSpc>
              <a:buClr>
                <a:srgbClr val="000000"/>
              </a:buClr>
              <a:buSzPts val="1400"/>
              <a:buAutoNum type="arabicPeriod"/>
            </a:pP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심화 기능 추가하여 소스코드 수정</a:t>
            </a:r>
            <a:endParaRPr lang="en-US" altLang="ko-KR" sz="1400" dirty="0" smtClean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특정 사용자만 추가 발행할 수 있도록 제한</a:t>
            </a:r>
            <a:endParaRPr lang="en-US" altLang="ko-KR" sz="1400" dirty="0" smtClean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800019" lvl="1" indent="-342900" algn="just">
              <a:lnSpc>
                <a:spcPct val="300000"/>
              </a:lnSpc>
              <a:buClr>
                <a:srgbClr val="000000"/>
              </a:buClr>
              <a:buSzPts val="1400"/>
              <a:buAutoNum type="arabicPeriod"/>
            </a:pP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공개 네트워크 </a:t>
            </a:r>
            <a:r>
              <a:rPr lang="en-US" altLang="ko-KR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</a:t>
            </a:r>
            <a:r>
              <a:rPr lang="en-US" altLang="ko-KR" sz="14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Sepolia</a:t>
            </a:r>
            <a:r>
              <a:rPr lang="en-US" altLang="ko-KR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) </a:t>
            </a:r>
            <a:r>
              <a:rPr lang="ko-KR" altLang="en-US" sz="14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에 배포 및 상호작용</a:t>
            </a:r>
            <a:endParaRPr lang="en-US" altLang="ko-KR" sz="1400" dirty="0" smtClean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</p:txBody>
      </p: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648073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개요</a:t>
              </a:r>
              <a:endParaRPr lang="en-US" altLang="ko-KR" sz="16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66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385;p24"/>
          <p:cNvSpPr/>
          <p:nvPr/>
        </p:nvSpPr>
        <p:spPr>
          <a:xfrm>
            <a:off x="323528" y="2785861"/>
            <a:ext cx="8563429" cy="3667475"/>
          </a:xfrm>
          <a:prstGeom prst="rect">
            <a:avLst/>
          </a:prstGeom>
          <a:noFill/>
          <a:ln w="25400" cap="flat" cmpd="sng">
            <a:solidFill>
              <a:srgbClr val="5F0A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86;p24"/>
          <p:cNvSpPr/>
          <p:nvPr/>
        </p:nvSpPr>
        <p:spPr>
          <a:xfrm>
            <a:off x="457237" y="2696717"/>
            <a:ext cx="8291228" cy="39006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US" altLang="ko-KR" sz="1400" dirty="0" smtClean="0">
                <a:ea typeface="Arial"/>
                <a:cs typeface="Arial"/>
              </a:rPr>
              <a:t>Home</a:t>
            </a:r>
            <a:r>
              <a:rPr lang="ko-KR" altLang="en-US" sz="1400" dirty="0" smtClean="0">
                <a:ea typeface="Arial"/>
                <a:cs typeface="Arial"/>
              </a:rPr>
              <a:t>의 </a:t>
            </a:r>
            <a:r>
              <a:rPr lang="en-US" altLang="ko-KR" sz="1400" dirty="0" smtClean="0">
                <a:ea typeface="Arial"/>
                <a:cs typeface="Arial"/>
              </a:rPr>
              <a:t>load from </a:t>
            </a:r>
            <a:r>
              <a:rPr lang="ko-KR" altLang="en-US" sz="1400" dirty="0" smtClean="0">
                <a:ea typeface="Arial"/>
                <a:cs typeface="Arial"/>
              </a:rPr>
              <a:t>메뉴에서 </a:t>
            </a:r>
            <a:r>
              <a:rPr lang="en-US" altLang="ko-KR" sz="1400" dirty="0" smtClean="0">
                <a:ea typeface="Arial"/>
                <a:cs typeface="Arial"/>
              </a:rPr>
              <a:t>GitHub </a:t>
            </a:r>
            <a:r>
              <a:rPr lang="ko-KR" altLang="en-US" sz="1400" dirty="0" smtClean="0">
                <a:ea typeface="Arial"/>
                <a:cs typeface="Arial"/>
              </a:rPr>
              <a:t>클릭하여 다음 </a:t>
            </a:r>
            <a:r>
              <a:rPr lang="en-US" altLang="ko-KR" sz="1400" dirty="0" err="1" smtClean="0">
                <a:ea typeface="Arial"/>
                <a:cs typeface="Arial"/>
              </a:rPr>
              <a:t>url</a:t>
            </a:r>
            <a:r>
              <a:rPr lang="en-US" altLang="ko-KR" sz="1400" dirty="0" smtClean="0">
                <a:ea typeface="Arial"/>
                <a:cs typeface="Arial"/>
              </a:rPr>
              <a:t> </a:t>
            </a:r>
            <a:r>
              <a:rPr lang="ko-KR" altLang="en-US" sz="1400" dirty="0" err="1" smtClean="0">
                <a:ea typeface="Arial"/>
                <a:cs typeface="Arial"/>
              </a:rPr>
              <a:t>붙여넣기</a:t>
            </a:r>
            <a:r>
              <a:rPr lang="en-US" altLang="ko-KR" sz="1400" dirty="0" smtClean="0">
                <a:ea typeface="Arial"/>
                <a:cs typeface="Arial"/>
              </a:rPr>
              <a:t>: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ea typeface="Arial"/>
                <a:cs typeface="Arial"/>
              </a:rPr>
              <a:t>ERC20.sol</a:t>
            </a:r>
          </a:p>
          <a:p>
            <a:pPr lvl="0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en-US" altLang="ko-KR" sz="1200" dirty="0">
                <a:ea typeface="Arial"/>
                <a:cs typeface="Arial"/>
                <a:hlinkClick r:id="rId2"/>
              </a:rPr>
              <a:t>https://</a:t>
            </a:r>
            <a:r>
              <a:rPr lang="en-US" altLang="ko-KR" sz="1200" dirty="0" smtClean="0">
                <a:ea typeface="Arial"/>
                <a:cs typeface="Arial"/>
                <a:hlinkClick r:id="rId2"/>
              </a:rPr>
              <a:t>github.com/OpenZeppelin/openzeppelin-contracts/blob/master/contracts/token/ERC20/ERC20.sol</a:t>
            </a:r>
            <a:r>
              <a:rPr lang="en-US" altLang="ko-KR" sz="1200" dirty="0" smtClean="0">
                <a:ea typeface="Arial"/>
                <a:cs typeface="Arial"/>
              </a:rPr>
              <a:t> </a:t>
            </a:r>
            <a:endParaRPr lang="en-US" altLang="ko-KR" sz="1400" dirty="0" smtClean="0">
              <a:ea typeface="Arial"/>
              <a:cs typeface="Arial"/>
            </a:endParaRPr>
          </a:p>
          <a:p>
            <a:pPr marL="285750" lvl="0" indent="-285750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ea typeface="Arial"/>
                <a:cs typeface="Arial"/>
              </a:rPr>
              <a:t>IERC20.sol</a:t>
            </a:r>
          </a:p>
          <a:p>
            <a:pPr lvl="0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en-US" altLang="ko-KR" sz="1200" dirty="0">
                <a:ea typeface="Arial"/>
                <a:cs typeface="Arial"/>
                <a:hlinkClick r:id="rId3"/>
              </a:rPr>
              <a:t>https://</a:t>
            </a:r>
            <a:r>
              <a:rPr lang="en-US" altLang="ko-KR" sz="1200" dirty="0" smtClean="0">
                <a:ea typeface="Arial"/>
                <a:cs typeface="Arial"/>
                <a:hlinkClick r:id="rId3"/>
              </a:rPr>
              <a:t>github.com/OpenZeppelin/openzeppelin-contracts/blob/master/contracts/token/ERC20/IERC20.sol</a:t>
            </a:r>
            <a:r>
              <a:rPr lang="en-US" altLang="ko-KR" sz="1200" dirty="0" smtClean="0">
                <a:ea typeface="Arial"/>
                <a:cs typeface="Arial"/>
              </a:rPr>
              <a:t> </a:t>
            </a:r>
            <a:endParaRPr lang="en-US" altLang="ko-KR" sz="1400" dirty="0" smtClean="0">
              <a:ea typeface="Arial"/>
              <a:cs typeface="Arial"/>
            </a:endParaRPr>
          </a:p>
          <a:p>
            <a:pPr marL="285750" lvl="0" indent="-285750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ea typeface="Arial"/>
                <a:cs typeface="Arial"/>
              </a:rPr>
              <a:t>IERC20Metadata.sol</a:t>
            </a:r>
          </a:p>
          <a:p>
            <a:pPr lvl="0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en-US" altLang="ko-KR" sz="1100" dirty="0">
                <a:ea typeface="Arial"/>
                <a:cs typeface="Arial"/>
                <a:hlinkClick r:id="rId4"/>
              </a:rPr>
              <a:t>https://</a:t>
            </a:r>
            <a:r>
              <a:rPr lang="en-US" altLang="ko-KR" sz="1100" dirty="0" smtClean="0">
                <a:ea typeface="Arial"/>
                <a:cs typeface="Arial"/>
                <a:hlinkClick r:id="rId4"/>
              </a:rPr>
              <a:t>github.com/OpenZeppelin/openzeppelin-contracts/blob/master/contracts/token/ERC20/extensions/IERC20Metadata.sol</a:t>
            </a:r>
            <a:r>
              <a:rPr lang="en-US" altLang="ko-KR" sz="1100" dirty="0" smtClean="0">
                <a:ea typeface="Arial"/>
                <a:cs typeface="Arial"/>
              </a:rPr>
              <a:t> </a:t>
            </a:r>
            <a:endParaRPr lang="en-US" altLang="ko-KR" sz="1400" dirty="0" smtClean="0">
              <a:ea typeface="Arial"/>
              <a:cs typeface="Arial"/>
            </a:endParaRPr>
          </a:p>
          <a:p>
            <a:pPr marL="285750" lvl="0" indent="-285750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ea typeface="Arial"/>
                <a:cs typeface="Arial"/>
              </a:rPr>
              <a:t>Context.sol</a:t>
            </a:r>
            <a:endParaRPr lang="en-US" altLang="ko-KR" sz="1400" dirty="0" smtClean="0">
              <a:ea typeface="Arial"/>
              <a:cs typeface="Arial"/>
            </a:endParaRPr>
          </a:p>
          <a:p>
            <a:pPr lvl="0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en-US" altLang="ko-KR" sz="1200" dirty="0">
                <a:ea typeface="Arial"/>
                <a:cs typeface="Arial"/>
                <a:hlinkClick r:id="rId5"/>
              </a:rPr>
              <a:t>https://</a:t>
            </a:r>
            <a:r>
              <a:rPr lang="en-US" altLang="ko-KR" sz="1200" dirty="0" smtClean="0">
                <a:ea typeface="Arial"/>
                <a:cs typeface="Arial"/>
                <a:hlinkClick r:id="rId5"/>
              </a:rPr>
              <a:t>github.com/OpenZeppelin/openzeppelin-contracts/blob/master/contracts/utils/Context.sol</a:t>
            </a:r>
            <a:endParaRPr lang="en-US" altLang="ko-KR" sz="1200" dirty="0" smtClean="0">
              <a:ea typeface="Arial"/>
              <a:cs typeface="Arial"/>
            </a:endParaRPr>
          </a:p>
          <a:p>
            <a:pPr marL="285750" lvl="0" indent="-285750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ea typeface="Arial"/>
                <a:cs typeface="Arial"/>
              </a:rPr>
              <a:t>draft-IERC6093.sol (IERC20Errors)</a:t>
            </a:r>
          </a:p>
          <a:p>
            <a:pPr lvl="0"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en-US" altLang="ko-KR" sz="1200" dirty="0">
                <a:ea typeface="Arial"/>
                <a:cs typeface="Arial"/>
                <a:hlinkClick r:id="rId6"/>
              </a:rPr>
              <a:t>https://</a:t>
            </a:r>
            <a:r>
              <a:rPr lang="en-US" altLang="ko-KR" sz="1200" dirty="0" smtClean="0">
                <a:ea typeface="Arial"/>
                <a:cs typeface="Arial"/>
                <a:hlinkClick r:id="rId6"/>
              </a:rPr>
              <a:t>github.com/OpenZeppelin/openzeppelin-contracts/blob/master/contracts/interfaces/draft-IERC6093.sol</a:t>
            </a:r>
            <a:r>
              <a:rPr lang="en-US" altLang="ko-KR" sz="1200" dirty="0" smtClean="0">
                <a:ea typeface="Arial"/>
                <a:cs typeface="Arial"/>
              </a:rPr>
              <a:t> </a:t>
            </a:r>
            <a:endParaRPr lang="ko-KR" altLang="en-US" sz="1200" dirty="0">
              <a:ea typeface="Arial"/>
              <a:cs typeface="Arial"/>
            </a:endParaRPr>
          </a:p>
        </p:txBody>
      </p: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934708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토큰 소스코드 불러오기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7"/>
                </a:rPr>
                <a:t>https://github.com/OpenZeppelin/openzeppelin-contracts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7"/>
                </a:rPr>
                <a:t>/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05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 descr="Immagine 5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-1819" y="0"/>
            <a:ext cx="9144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>
                <a:latin typeface="Arial"/>
                <a:ea typeface="Arial"/>
                <a:cs typeface="Arial"/>
                <a:sym typeface="Arial"/>
              </a:rPr>
              <a:t>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>
            <a:off x="1485814" y="1011793"/>
            <a:ext cx="6409944" cy="5269893"/>
            <a:chOff x="2452914" y="1287130"/>
            <a:chExt cx="4430042" cy="5164948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2590518" y="2138559"/>
              <a:ext cx="4292438" cy="4313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01. </a:t>
              </a:r>
              <a:r>
                <a:rPr lang="ko-KR" altLang="en-US" sz="2800" b="1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블록체인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소개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02. </a:t>
              </a:r>
              <a:r>
                <a:rPr lang="ko-KR" altLang="en-US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스마트 </a:t>
              </a:r>
              <a:r>
                <a:rPr lang="ko-KR" altLang="en-US" sz="2800" b="1" i="0" u="none" strike="noStrike" cap="none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컨트랙트</a:t>
              </a:r>
              <a:r>
                <a:rPr lang="en-US" alt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altLang="ko-KR" sz="2800" b="1" i="0" u="none" strike="noStrike" cap="none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dApp</a:t>
              </a:r>
              <a:r>
                <a:rPr lang="ko-KR" altLang="en-US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소개</a:t>
              </a:r>
              <a:endParaRPr lang="en-US" altLang="ko-KR" sz="28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r>
                <a:rPr lang="ko-KR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en-US" alt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Token </a:t>
              </a:r>
              <a:r>
                <a:rPr lang="ko-KR" altLang="en-US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소개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04. </a:t>
              </a:r>
              <a:r>
                <a:rPr lang="en-US" altLang="ko-KR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ERC20 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토큰</a:t>
              </a:r>
              <a:r>
                <a:rPr lang="ko-KR" altLang="en-US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작성 및 배포 실습 </a:t>
              </a:r>
              <a:r>
                <a:rPr lang="en-US" alt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(1)</a:t>
              </a: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altLang="ko-KR" sz="2800" b="1" dirty="0" smtClean="0">
                  <a:solidFill>
                    <a:schemeClr val="lt1"/>
                  </a:solidFill>
                  <a:latin typeface="Arial"/>
                  <a:cs typeface="Arial"/>
                  <a:sym typeface="Arial"/>
                </a:rPr>
                <a:t>05. NFT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cs typeface="Arial"/>
                  <a:sym typeface="Arial"/>
                </a:rPr>
                <a:t> 작성 및 배포 실습 </a:t>
              </a:r>
              <a:r>
                <a:rPr lang="en-US" altLang="ko-KR" sz="2800" b="1" dirty="0" smtClean="0">
                  <a:solidFill>
                    <a:schemeClr val="lt1"/>
                  </a:solidFill>
                  <a:latin typeface="Arial"/>
                  <a:cs typeface="Arial"/>
                  <a:sym typeface="Arial"/>
                </a:rPr>
                <a:t>(2)</a:t>
              </a:r>
              <a:endParaRPr lang="en-US" altLang="ko-KR" sz="2800" b="1" dirty="0" smtClean="0">
                <a:solidFill>
                  <a:schemeClr val="lt1"/>
                </a:solidFill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452914" y="2214686"/>
              <a:ext cx="4430042" cy="4161265"/>
            </a:xfrm>
            <a:prstGeom prst="rect">
              <a:avLst/>
            </a:prstGeom>
            <a:noFill/>
            <a:ln w="349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3256638" y="1287130"/>
              <a:ext cx="2627086" cy="5263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ko-KR" sz="3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CONTENTS</a:t>
              </a:r>
              <a:endPara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50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Solidity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기본 문법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(Solidity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버전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import, contract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선언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5" y="2572580"/>
            <a:ext cx="8274914" cy="363159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39553" y="3106841"/>
            <a:ext cx="3955228" cy="307777"/>
            <a:chOff x="539553" y="3106841"/>
            <a:chExt cx="3955228" cy="3077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39553" y="3126586"/>
              <a:ext cx="2736304" cy="28803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91259" y="3106841"/>
              <a:ext cx="1203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Solidity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버전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16772" y="3535330"/>
            <a:ext cx="6877588" cy="901782"/>
            <a:chOff x="616772" y="3535330"/>
            <a:chExt cx="6877588" cy="901782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616772" y="3535330"/>
              <a:ext cx="5899444" cy="90178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30264" y="3745606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Import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55576" y="4543515"/>
            <a:ext cx="1694736" cy="553349"/>
            <a:chOff x="755576" y="4543515"/>
            <a:chExt cx="1694736" cy="553349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730232" y="4543515"/>
              <a:ext cx="720080" cy="28803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5576" y="4789087"/>
              <a:ext cx="1515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키워드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: contract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428186" y="4544891"/>
            <a:ext cx="2118147" cy="580246"/>
            <a:chOff x="2428186" y="4544891"/>
            <a:chExt cx="2118147" cy="580246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2428186" y="4544891"/>
              <a:ext cx="487630" cy="28803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42218" y="4817360"/>
              <a:ext cx="2004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스마트 </a:t>
              </a:r>
              <a:r>
                <a:rPr lang="ko-KR" altLang="en-US" sz="1400" dirty="0" err="1" smtClean="0">
                  <a:solidFill>
                    <a:schemeClr val="bg1"/>
                  </a:solidFill>
                </a:rPr>
                <a:t>컨트랙트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 이름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970374" y="4277341"/>
            <a:ext cx="5562067" cy="555582"/>
            <a:chOff x="2970374" y="4277341"/>
            <a:chExt cx="5562067" cy="55558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2970374" y="4544891"/>
              <a:ext cx="3977889" cy="28803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96209" y="4277341"/>
              <a:ext cx="1636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상속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(inherit)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선언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65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3" y="2398762"/>
            <a:ext cx="8298522" cy="2640972"/>
          </a:xfrm>
          <a:prstGeom prst="rect">
            <a:avLst/>
          </a:prstGeom>
        </p:spPr>
      </p:pic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Solidity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기본 문법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변수 선언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86136" y="2887082"/>
            <a:ext cx="6274096" cy="1668166"/>
            <a:chOff x="386136" y="2887082"/>
            <a:chExt cx="6274096" cy="166816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899592" y="3967152"/>
              <a:ext cx="599725" cy="58809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6136" y="3757987"/>
              <a:ext cx="654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타입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890430" y="3558849"/>
              <a:ext cx="729242" cy="32089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890430" y="2887082"/>
              <a:ext cx="3249522" cy="2535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890430" y="3142173"/>
              <a:ext cx="5769802" cy="2535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275456" y="3549876"/>
            <a:ext cx="2037648" cy="1413071"/>
            <a:chOff x="1275456" y="3549876"/>
            <a:chExt cx="2037648" cy="1413071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1635231" y="3549876"/>
              <a:ext cx="650176" cy="32986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75456" y="4655170"/>
              <a:ext cx="20376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가시성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(visibility)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546527" y="3980712"/>
              <a:ext cx="688121" cy="57203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249275" y="3531530"/>
            <a:ext cx="1953508" cy="1021219"/>
            <a:chOff x="2249275" y="3531530"/>
            <a:chExt cx="1953508" cy="1021219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2336317" y="3531530"/>
              <a:ext cx="1204075" cy="34821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54985" y="3943810"/>
              <a:ext cx="1047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변수 이름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249275" y="3998141"/>
              <a:ext cx="810558" cy="55460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57237" y="5157192"/>
            <a:ext cx="8291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변수 선언 문법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타입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uint</a:t>
            </a:r>
            <a:r>
              <a:rPr lang="en-US" altLang="ko-KR" dirty="0" smtClean="0"/>
              <a:t>, string, address, mapping (dictionary </a:t>
            </a:r>
            <a:r>
              <a:rPr lang="ko-KR" altLang="en-US" dirty="0" smtClean="0"/>
              <a:t>타입과 유사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가시성</a:t>
            </a:r>
            <a:r>
              <a:rPr lang="en-US" altLang="ko-KR" dirty="0" smtClean="0"/>
              <a:t>: public, private</a:t>
            </a:r>
          </a:p>
        </p:txBody>
      </p:sp>
    </p:spTree>
    <p:extLst>
      <p:ext uri="{BB962C8B-B14F-4D97-AF65-F5344CB8AC3E}">
        <p14:creationId xmlns:p14="http://schemas.microsoft.com/office/powerpoint/2010/main" val="355672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8" b="5666"/>
          <a:stretch/>
        </p:blipFill>
        <p:spPr>
          <a:xfrm>
            <a:off x="713452" y="2204864"/>
            <a:ext cx="7440063" cy="4176464"/>
          </a:xfrm>
          <a:prstGeom prst="rect">
            <a:avLst/>
          </a:prstGeom>
        </p:spPr>
      </p:pic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Solidity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기본 문법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함수 정의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27584" y="2270493"/>
            <a:ext cx="4255764" cy="481596"/>
            <a:chOff x="827584" y="2126477"/>
            <a:chExt cx="4255764" cy="481596"/>
          </a:xfrm>
        </p:grpSpPr>
        <p:sp>
          <p:nvSpPr>
            <p:cNvPr id="5" name="TextBox 4"/>
            <p:cNvSpPr txBox="1"/>
            <p:nvPr/>
          </p:nvSpPr>
          <p:spPr>
            <a:xfrm>
              <a:off x="4075236" y="2126477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 smtClean="0">
                  <a:solidFill>
                    <a:schemeClr val="bg1"/>
                  </a:solidFill>
                </a:rPr>
                <a:t>생성자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827584" y="2404694"/>
              <a:ext cx="4176464" cy="20337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51028" y="3441858"/>
            <a:ext cx="1544708" cy="2040716"/>
            <a:chOff x="651028" y="3297842"/>
            <a:chExt cx="1544708" cy="2040716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1548582" y="3297842"/>
              <a:ext cx="503138" cy="21853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1556150" y="4030355"/>
              <a:ext cx="639586" cy="21853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556150" y="5120024"/>
              <a:ext cx="423562" cy="21853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51028" y="3798055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</a:rPr>
                <a:t>함수 이름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094354" y="3441857"/>
            <a:ext cx="2909694" cy="2057838"/>
            <a:chOff x="2094354" y="3297841"/>
            <a:chExt cx="2909694" cy="205783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2094354" y="3297841"/>
              <a:ext cx="470753" cy="23098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4198048" y="4031220"/>
              <a:ext cx="508637" cy="24539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4351007" y="5110283"/>
              <a:ext cx="653041" cy="245396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24474" y="3644350"/>
              <a:ext cx="15704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</a:rPr>
                <a:t>가시성 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(visibility)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329730" y="3081813"/>
            <a:ext cx="2664296" cy="587505"/>
            <a:chOff x="2329730" y="2937797"/>
            <a:chExt cx="2664296" cy="587505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2583769" y="3294315"/>
              <a:ext cx="360040" cy="23098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29730" y="2937797"/>
              <a:ext cx="2664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</a:rPr>
                <a:t>view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또는 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pure </a:t>
              </a:r>
              <a:r>
                <a:rPr lang="ko-KR" altLang="en-US" sz="1400" b="1" dirty="0" smtClean="0">
                  <a:solidFill>
                    <a:schemeClr val="bg1"/>
                  </a:solidFill>
                </a:rPr>
                <a:t>함수 표시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561996" y="3461443"/>
            <a:ext cx="2810204" cy="935648"/>
            <a:chOff x="3561996" y="3317427"/>
            <a:chExt cx="2810204" cy="935648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3561996" y="3317427"/>
              <a:ext cx="1730083" cy="23098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5292079" y="4022088"/>
              <a:ext cx="1080121" cy="23098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046921" y="3640556"/>
              <a:ext cx="1037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smtClean="0">
                  <a:solidFill>
                    <a:schemeClr val="bg1"/>
                  </a:solidFill>
                </a:rPr>
                <a:t>리턴 타입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87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Solidity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기본 문법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함수 정의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26483" y="2604968"/>
            <a:ext cx="82912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가시성</a:t>
            </a:r>
            <a:r>
              <a:rPr lang="en-US" altLang="ko-KR" dirty="0" smtClean="0"/>
              <a:t> </a:t>
            </a:r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접근제어자</a:t>
            </a:r>
            <a:r>
              <a:rPr lang="en-US" altLang="ko-KR" dirty="0"/>
              <a:t> </a:t>
            </a:r>
            <a:r>
              <a:rPr lang="en-US" altLang="ko-KR" dirty="0" smtClean="0"/>
              <a:t>(access controller) </a:t>
            </a:r>
            <a:r>
              <a:rPr lang="ko-KR" altLang="en-US" dirty="0" smtClean="0"/>
              <a:t>역할</a:t>
            </a:r>
            <a:endParaRPr lang="en-US" altLang="ko-KR" dirty="0" smtClean="0"/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public: </a:t>
            </a:r>
            <a:r>
              <a:rPr lang="ko-KR" altLang="en-US" dirty="0" smtClean="0"/>
              <a:t>어디서나 호출 가능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컨트랙트</a:t>
            </a:r>
            <a:r>
              <a:rPr lang="ko-KR" altLang="en-US" dirty="0" smtClean="0"/>
              <a:t> 내부 또는 외부</a:t>
            </a:r>
            <a:r>
              <a:rPr lang="en-US" altLang="ko-KR" dirty="0" smtClean="0"/>
              <a:t>)</a:t>
            </a:r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external: </a:t>
            </a:r>
            <a:r>
              <a:rPr lang="ko-KR" altLang="en-US" dirty="0" err="1" smtClean="0"/>
              <a:t>컨트랙트</a:t>
            </a:r>
            <a:r>
              <a:rPr lang="ko-KR" altLang="en-US" dirty="0" smtClean="0"/>
              <a:t> 외부에서만 호출 가능</a:t>
            </a:r>
            <a:endParaRPr lang="en-US" altLang="ko-KR" dirty="0" smtClean="0"/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internal: </a:t>
            </a:r>
            <a:r>
              <a:rPr lang="ko-KR" altLang="en-US" dirty="0" err="1" smtClean="0"/>
              <a:t>컨트랙트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컨트랙트를</a:t>
            </a:r>
            <a:r>
              <a:rPr lang="ko-KR" altLang="en-US" dirty="0" smtClean="0"/>
              <a:t> 상속한 다른 </a:t>
            </a:r>
            <a:r>
              <a:rPr lang="ko-KR" altLang="en-US" dirty="0" err="1" smtClean="0"/>
              <a:t>컨트랙트에서</a:t>
            </a:r>
            <a:r>
              <a:rPr lang="ko-KR" altLang="en-US" dirty="0" smtClean="0"/>
              <a:t> 호출 가능</a:t>
            </a:r>
            <a:endParaRPr lang="en-US" altLang="ko-KR" dirty="0" smtClean="0"/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private: </a:t>
            </a:r>
            <a:r>
              <a:rPr lang="ko-KR" altLang="en-US" dirty="0" err="1"/>
              <a:t>컨트랙트</a:t>
            </a:r>
            <a:r>
              <a:rPr lang="ko-KR" altLang="en-US" dirty="0"/>
              <a:t> 내의 다른 함수만 호출 가능</a:t>
            </a:r>
            <a:endParaRPr lang="en-US" altLang="ko-KR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view </a:t>
            </a:r>
            <a:r>
              <a:rPr lang="ko-KR" altLang="en-US" dirty="0" smtClean="0"/>
              <a:t>함수와 </a:t>
            </a:r>
            <a:r>
              <a:rPr lang="en-US" altLang="ko-KR" dirty="0" smtClean="0"/>
              <a:t>pure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view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수정 없이 보기만 하는 함수</a:t>
            </a:r>
            <a:endParaRPr lang="en-US" altLang="ko-KR" dirty="0" smtClean="0"/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pure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읽기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쓰기 모두 없는 함수 </a:t>
            </a:r>
            <a:r>
              <a:rPr lang="en-US" altLang="ko-KR" dirty="0" smtClean="0"/>
              <a:t>(ex: </a:t>
            </a:r>
            <a:r>
              <a:rPr lang="ko-KR" altLang="en-US" dirty="0" smtClean="0"/>
              <a:t>숫자 두개 </a:t>
            </a:r>
            <a:r>
              <a:rPr lang="ko-KR" altLang="en-US" dirty="0" err="1" smtClean="0"/>
              <a:t>곱셈함수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104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토큰 주요 기능 살펴보기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토큰 기본 정보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86127" y="4944662"/>
            <a:ext cx="829122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이름</a:t>
            </a:r>
            <a:endParaRPr lang="en-US" altLang="ko-KR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심볼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이름 약자</a:t>
            </a:r>
            <a:r>
              <a:rPr lang="en-US" altLang="ko-KR" dirty="0" smtClean="0"/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decimals (</a:t>
            </a:r>
            <a:r>
              <a:rPr lang="ko-KR" altLang="en-US" dirty="0" smtClean="0"/>
              <a:t>자릿수 단위</a:t>
            </a:r>
            <a:r>
              <a:rPr lang="en-US" altLang="ko-KR" dirty="0" smtClean="0"/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totalSupply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365824"/>
            <a:ext cx="5388616" cy="24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7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토큰 주요 기능 살펴보기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balanceOf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transfer)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26483" y="4771382"/>
            <a:ext cx="829122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balanceOf</a:t>
            </a:r>
            <a:r>
              <a:rPr lang="en-US" altLang="ko-KR" dirty="0" smtClean="0"/>
              <a:t>(account)</a:t>
            </a:r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account </a:t>
            </a:r>
            <a:r>
              <a:rPr lang="ko-KR" altLang="en-US" dirty="0" smtClean="0"/>
              <a:t>계좌가 가진 잔고 반환</a:t>
            </a:r>
            <a:endParaRPr lang="en-US" altLang="ko-KR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transfer(to, value)</a:t>
            </a:r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msgSender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계좌에서 </a:t>
            </a:r>
            <a:r>
              <a:rPr lang="en-US" altLang="ko-KR" dirty="0" smtClean="0"/>
              <a:t>to </a:t>
            </a:r>
            <a:r>
              <a:rPr lang="ko-KR" altLang="en-US" dirty="0" smtClean="0"/>
              <a:t>계좌로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만큼 토큰 전송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636912"/>
            <a:ext cx="6861182" cy="193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2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토큰 주요 기능 살펴보기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transferFrom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approve)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26483" y="4771382"/>
            <a:ext cx="8291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transferFrom</a:t>
            </a:r>
            <a:r>
              <a:rPr lang="en-US" altLang="ko-KR" dirty="0" smtClean="0"/>
              <a:t> (from, to, value)</a:t>
            </a:r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from </a:t>
            </a:r>
            <a:r>
              <a:rPr lang="ko-KR" altLang="en-US" dirty="0" smtClean="0"/>
              <a:t>계좌에서 </a:t>
            </a:r>
            <a:r>
              <a:rPr lang="en-US" altLang="ko-KR" dirty="0" smtClean="0"/>
              <a:t>to </a:t>
            </a:r>
            <a:r>
              <a:rPr lang="ko-KR" altLang="en-US" dirty="0" smtClean="0"/>
              <a:t>계좌로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만큼 토큰 전송</a:t>
            </a:r>
            <a:endParaRPr lang="en-US" altLang="ko-KR" dirty="0" smtClean="0"/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토큰 소유자가 미리 </a:t>
            </a:r>
            <a:r>
              <a:rPr lang="en-US" altLang="ko-KR" dirty="0" smtClean="0"/>
              <a:t>approve </a:t>
            </a:r>
            <a:r>
              <a:rPr lang="ko-KR" altLang="en-US" dirty="0" smtClean="0"/>
              <a:t>해놓은 사람만 실행 가능</a:t>
            </a:r>
            <a:endParaRPr lang="en-US" altLang="ko-KR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approve(spender, value)</a:t>
            </a:r>
          </a:p>
          <a:p>
            <a:pPr marL="742869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spender </a:t>
            </a:r>
            <a:r>
              <a:rPr lang="ko-KR" altLang="en-US" dirty="0" smtClean="0"/>
              <a:t>가 본인의 토큰을 최대 </a:t>
            </a:r>
            <a:r>
              <a:rPr lang="en-US" altLang="ko-KR" dirty="0" smtClean="0"/>
              <a:t>value </a:t>
            </a:r>
            <a:r>
              <a:rPr lang="ko-KR" altLang="en-US" dirty="0" smtClean="0"/>
              <a:t>만큼 사용할 수 있도록 허용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72" y="2395107"/>
            <a:ext cx="7325747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5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MyERC20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코드 작성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16" y="2216890"/>
            <a:ext cx="4715533" cy="167663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55" b="5422"/>
          <a:stretch/>
        </p:blipFill>
        <p:spPr>
          <a:xfrm>
            <a:off x="473551" y="3933056"/>
            <a:ext cx="8274914" cy="1584176"/>
          </a:xfrm>
          <a:prstGeom prst="rect">
            <a:avLst/>
          </a:prstGeom>
        </p:spPr>
      </p:pic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73551" y="5590084"/>
            <a:ext cx="829122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ERC20 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Abstract </a:t>
            </a:r>
            <a:r>
              <a:rPr lang="ko-KR" altLang="en-US" dirty="0" err="1" smtClean="0"/>
              <a:t>컨트랙트</a:t>
            </a:r>
            <a:r>
              <a:rPr lang="ko-KR" altLang="en-US" dirty="0" smtClean="0"/>
              <a:t> 이므로 배포 불가능</a:t>
            </a:r>
            <a:endParaRPr lang="en-US" altLang="ko-KR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토큰 발행 관련 기능 </a:t>
            </a:r>
            <a:r>
              <a:rPr lang="ko-KR" altLang="en-US" dirty="0" err="1" smtClean="0"/>
              <a:t>미구현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2088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MyERC20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코드 작성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6" y="2276685"/>
            <a:ext cx="8291228" cy="3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현재 경로에 </a:t>
            </a:r>
            <a:r>
              <a:rPr lang="en-US" altLang="ko-KR" sz="1600" dirty="0" smtClean="0"/>
              <a:t>“MyERC20.sol” </a:t>
            </a:r>
            <a:r>
              <a:rPr lang="ko-KR" altLang="en-US" sz="1600" dirty="0" smtClean="0"/>
              <a:t>파일 생성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04" y="2780928"/>
            <a:ext cx="2709378" cy="37144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18" y="2451691"/>
            <a:ext cx="2691898" cy="425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1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MyERC20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코드 작성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6" y="2330106"/>
            <a:ext cx="829122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“MyERC20.sol” </a:t>
            </a:r>
            <a:r>
              <a:rPr lang="ko-KR" altLang="en-US" dirty="0" smtClean="0"/>
              <a:t>파일 작성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60232" y="2855805"/>
            <a:ext cx="7823535" cy="35394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// SPDX-License-Identifier: MIT</a:t>
            </a:r>
          </a:p>
          <a:p>
            <a:r>
              <a:rPr lang="en-US" sz="1400" dirty="0" smtClean="0"/>
              <a:t>// MyERC20 version 0.0.1</a:t>
            </a:r>
          </a:p>
          <a:p>
            <a:endParaRPr lang="en-US" sz="1400" dirty="0"/>
          </a:p>
          <a:p>
            <a:r>
              <a:rPr lang="en-US" sz="1400" dirty="0" smtClean="0"/>
              <a:t>pragma solidity ^0.8.20;</a:t>
            </a:r>
          </a:p>
          <a:p>
            <a:r>
              <a:rPr lang="en-US" sz="1400" dirty="0" smtClean="0"/>
              <a:t>import {ERC20} from “./ERC20.sol”;</a:t>
            </a:r>
          </a:p>
          <a:p>
            <a:endParaRPr lang="en-US" sz="1400" dirty="0"/>
          </a:p>
          <a:p>
            <a:r>
              <a:rPr lang="en-US" sz="1400" dirty="0" smtClean="0"/>
              <a:t>contract MyERC20 is ERC20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uint256 public _</a:t>
            </a:r>
            <a:r>
              <a:rPr lang="en-US" sz="1400" dirty="0" err="1" smtClean="0"/>
              <a:t>initialSupply</a:t>
            </a:r>
            <a:r>
              <a:rPr lang="en-US" sz="1400" dirty="0" smtClean="0"/>
              <a:t> = 1000000 * (10**18);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constructor(string memory name_, string memory symbol_) ERC20(name_, symbol_)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_mint(_</a:t>
            </a:r>
            <a:r>
              <a:rPr lang="en-US" sz="1400" dirty="0" err="1" smtClean="0"/>
              <a:t>msgSender</a:t>
            </a:r>
            <a:r>
              <a:rPr lang="en-US" sz="1400" dirty="0" smtClean="0"/>
              <a:t>(), _</a:t>
            </a:r>
            <a:r>
              <a:rPr lang="en-US" sz="1400" dirty="0" err="1" smtClean="0"/>
              <a:t>initialSupply</a:t>
            </a:r>
            <a:r>
              <a:rPr lang="en-US" sz="1400" dirty="0" smtClean="0"/>
              <a:t>);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}</a:t>
            </a:r>
          </a:p>
          <a:p>
            <a:endParaRPr lang="en-US" sz="1400" dirty="0"/>
          </a:p>
          <a:p>
            <a:r>
              <a:rPr lang="en-US" sz="1400" dirty="0" smtClean="0"/>
              <a:t>    function mint(address to, uint256 value) public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_mint(to, value);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}</a:t>
            </a:r>
          </a:p>
          <a:p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797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 descr="Immagine 5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-1819" y="0"/>
            <a:ext cx="9144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>
                <a:latin typeface="Arial"/>
                <a:ea typeface="Arial"/>
                <a:cs typeface="Arial"/>
                <a:sym typeface="Arial"/>
              </a:rPr>
              <a:t>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>
            <a:off x="1464760" y="1901873"/>
            <a:ext cx="6430998" cy="1167087"/>
            <a:chOff x="2438363" y="2214686"/>
            <a:chExt cx="4444593" cy="4161265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2438363" y="2594445"/>
              <a:ext cx="4444593" cy="3401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01. </a:t>
              </a:r>
              <a:r>
                <a:rPr lang="ko-KR" altLang="en-US" sz="2800" b="1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블록체인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소개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452914" y="2214686"/>
              <a:ext cx="4430042" cy="4161265"/>
            </a:xfrm>
            <a:prstGeom prst="rect">
              <a:avLst/>
            </a:prstGeom>
            <a:noFill/>
            <a:ln w="349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84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MyERC20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컴파일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6" y="2276685"/>
            <a:ext cx="8291228" cy="3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“MyERC20.sol” </a:t>
            </a:r>
            <a:r>
              <a:rPr lang="ko-KR" altLang="en-US" sz="1600" dirty="0" smtClean="0"/>
              <a:t>파일 컴파일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554497"/>
            <a:ext cx="4003577" cy="348602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471121" y="3921503"/>
            <a:ext cx="1728192" cy="25122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55576" y="3887910"/>
            <a:ext cx="248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컴파일 버튼 클릭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55576" y="3262411"/>
            <a:ext cx="270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컴파일 할 소스 선택</a:t>
            </a:r>
            <a:endParaRPr 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240750" y="3447077"/>
            <a:ext cx="1331250" cy="13500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16" idx="1"/>
          </p:cNvCxnSpPr>
          <p:nvPr/>
        </p:nvCxnSpPr>
        <p:spPr>
          <a:xfrm flipV="1">
            <a:off x="2913597" y="4047117"/>
            <a:ext cx="1557524" cy="470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80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MyERC20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배포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(Remix VM)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789" y="2042954"/>
            <a:ext cx="2546160" cy="4554398"/>
          </a:xfrm>
          <a:prstGeom prst="rect">
            <a:avLst/>
          </a:prstGeom>
        </p:spPr>
      </p:pic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469550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6" y="2276685"/>
            <a:ext cx="8291228" cy="3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Remix VM (</a:t>
            </a:r>
            <a:r>
              <a:rPr lang="ko-KR" altLang="en-US" sz="1600" dirty="0" smtClean="0"/>
              <a:t>가상 </a:t>
            </a:r>
            <a:r>
              <a:rPr lang="ko-KR" altLang="en-US" sz="1600" dirty="0" err="1" smtClean="0"/>
              <a:t>블록체인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에 배포</a:t>
            </a:r>
            <a:endParaRPr lang="en-US" altLang="ko-KR" sz="1600" dirty="0" smtClean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335217" y="2476106"/>
            <a:ext cx="1728192" cy="25122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55576" y="341970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배포자 계정 선택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45433" y="2831565"/>
            <a:ext cx="270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배포할 네트워크 선택</a:t>
            </a:r>
            <a:endParaRPr 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338342" y="2601720"/>
            <a:ext cx="1973752" cy="3457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2928478" y="3161207"/>
            <a:ext cx="2409985" cy="41180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5335217" y="3056715"/>
            <a:ext cx="1541039" cy="25122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5312094" y="4456280"/>
            <a:ext cx="1924202" cy="25122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08104" y="5137656"/>
            <a:ext cx="1728192" cy="52359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628450" y="5661247"/>
            <a:ext cx="679854" cy="25122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55575" y="3995772"/>
            <a:ext cx="271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배포할 </a:t>
            </a:r>
            <a:r>
              <a:rPr lang="ko-KR" altLang="en-US" dirty="0" err="1" smtClean="0"/>
              <a:t>컨트랙트</a:t>
            </a:r>
            <a:r>
              <a:rPr lang="ko-KR" altLang="en-US" dirty="0" smtClean="0"/>
              <a:t> 선택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55576" y="4571836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입력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45433" y="5219908"/>
            <a:ext cx="173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배포 실행</a:t>
            </a:r>
            <a:endParaRPr lang="en-US" dirty="0"/>
          </a:p>
        </p:txBody>
      </p:sp>
      <p:cxnSp>
        <p:nvCxnSpPr>
          <p:cNvPr id="32" name="직선 화살표 연결선 31"/>
          <p:cNvCxnSpPr>
            <a:stCxn id="29" idx="3"/>
            <a:endCxn id="26" idx="1"/>
          </p:cNvCxnSpPr>
          <p:nvPr/>
        </p:nvCxnSpPr>
        <p:spPr>
          <a:xfrm>
            <a:off x="3473272" y="4180438"/>
            <a:ext cx="1838822" cy="4014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4393079" y="4765475"/>
            <a:ext cx="1052724" cy="56544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193768" y="5445224"/>
            <a:ext cx="4394456" cy="4672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94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MyERC20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배포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(Remix VM)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57236" y="2276685"/>
            <a:ext cx="8291228" cy="3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배포 결과 </a:t>
            </a:r>
            <a:r>
              <a:rPr lang="en-US" altLang="ko-KR" sz="1600" dirty="0" smtClean="0"/>
              <a:t>(console)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0" y="2815474"/>
            <a:ext cx="8352929" cy="284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0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MyERC20 </a:t>
              </a:r>
              <a:r>
                <a:rPr lang="ko-KR" altLang="en-US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컨트랙트와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상호작용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57236" y="2276685"/>
            <a:ext cx="4618820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배포된 </a:t>
            </a:r>
            <a:r>
              <a:rPr lang="en-US" altLang="ko-KR" sz="1600" dirty="0" smtClean="0"/>
              <a:t>MyERC20 </a:t>
            </a:r>
            <a:r>
              <a:rPr lang="ko-KR" altLang="en-US" sz="1600" dirty="0" err="1" smtClean="0"/>
              <a:t>컨트랙트의</a:t>
            </a:r>
            <a:r>
              <a:rPr lang="ko-KR" altLang="en-US" sz="1600" dirty="0" smtClean="0"/>
              <a:t> 함수 호출 가능</a:t>
            </a: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name, symbol </a:t>
            </a:r>
            <a:r>
              <a:rPr lang="ko-KR" altLang="en-US" sz="1600" dirty="0" smtClean="0"/>
              <a:t>호출하여 확인</a:t>
            </a: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err="1" smtClean="0"/>
              <a:t>totalSupply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balanceOf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호출하여 확인</a:t>
            </a: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transfer, mint </a:t>
            </a:r>
            <a:r>
              <a:rPr lang="ko-KR" altLang="en-US" sz="1600" dirty="0" smtClean="0"/>
              <a:t>작동하는지 확인</a:t>
            </a:r>
            <a:endParaRPr lang="en-US" altLang="ko-KR" sz="1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127021"/>
            <a:ext cx="3242367" cy="542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MyERC20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코드 수정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ownerble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6" y="2276685"/>
            <a:ext cx="8291228" cy="3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현재 코드는 아무나 신규발행 가능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최초 </a:t>
            </a:r>
            <a:r>
              <a:rPr lang="ko-KR" altLang="en-US" sz="1600" dirty="0" err="1" smtClean="0"/>
              <a:t>배포자만</a:t>
            </a:r>
            <a:r>
              <a:rPr lang="ko-KR" altLang="en-US" sz="1600" dirty="0" smtClean="0"/>
              <a:t> 추가 발행 가능하도록 코드 수정</a:t>
            </a:r>
            <a:endParaRPr lang="en-US" altLang="ko-KR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60232" y="2627034"/>
            <a:ext cx="7823535" cy="39703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// SPDX-License-Identifier: MIT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// MyERC20 version 0.0.2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pragma solidity ^0.8.20;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import {ERC20} from “./ERC20.sol”;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contract MyERC20 is ERC20 {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uint256 public _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initialSupply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= 1000000 * (10**18);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public _owner;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constructor(string memory name_, string memory symbol_) ERC20(name_, symbol_) {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_mint(_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msgSender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(), _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initialSupply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_owner = _</a:t>
            </a:r>
            <a:r>
              <a:rPr lang="en-US" sz="1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msgSender</a:t>
            </a:r>
            <a:r>
              <a:rPr lang="en-US" sz="1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}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function mint(address to, uint256 value) public {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require(_owner == _</a:t>
            </a:r>
            <a:r>
              <a:rPr lang="en-US" sz="14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msgSender</a:t>
            </a:r>
            <a:r>
              <a:rPr lang="en-US" sz="1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caller is not owner");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_mint(to, value);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}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702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MyERC20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코드 수정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ownerble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6" y="2276685"/>
            <a:ext cx="82912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수정된 </a:t>
            </a:r>
            <a:r>
              <a:rPr lang="ko-KR" altLang="en-US" sz="1600" dirty="0" err="1" smtClean="0"/>
              <a:t>컨트랙트를</a:t>
            </a:r>
            <a:r>
              <a:rPr lang="ko-KR" altLang="en-US" sz="1600" dirty="0" smtClean="0"/>
              <a:t> 다시 컴파일 후 </a:t>
            </a:r>
            <a:r>
              <a:rPr lang="ko-KR" altLang="en-US" sz="1600" dirty="0" err="1" smtClean="0"/>
              <a:t>재배포</a:t>
            </a:r>
            <a:endParaRPr lang="en-US" altLang="ko-KR" sz="1600" dirty="0" smtClean="0"/>
          </a:p>
          <a:p>
            <a:pPr>
              <a:lnSpc>
                <a:spcPct val="120000"/>
              </a:lnSpc>
            </a:pP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배포자와</a:t>
            </a:r>
            <a:r>
              <a:rPr lang="ko-KR" altLang="en-US" sz="1600" dirty="0" smtClean="0"/>
              <a:t> 다른 </a:t>
            </a:r>
            <a:r>
              <a:rPr lang="en-US" altLang="ko-KR" sz="1600" dirty="0" smtClean="0"/>
              <a:t>ACCOUNT </a:t>
            </a:r>
            <a:r>
              <a:rPr lang="ko-KR" altLang="en-US" sz="1600" dirty="0" smtClean="0"/>
              <a:t>로 변경 후 </a:t>
            </a:r>
            <a:r>
              <a:rPr lang="en-US" altLang="ko-KR" sz="1600" dirty="0" smtClean="0"/>
              <a:t>mint </a:t>
            </a:r>
            <a:r>
              <a:rPr lang="ko-KR" altLang="en-US" sz="1600" dirty="0" smtClean="0"/>
              <a:t>시도</a:t>
            </a: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거래가 무효 </a:t>
            </a:r>
            <a:r>
              <a:rPr lang="en-US" altLang="ko-KR" sz="1600" dirty="0" smtClean="0"/>
              <a:t>(revert) </a:t>
            </a:r>
            <a:r>
              <a:rPr lang="ko-KR" altLang="en-US" sz="1600" dirty="0" smtClean="0"/>
              <a:t>됨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037037"/>
            <a:ext cx="3142369" cy="53971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1" y="4195821"/>
            <a:ext cx="8055438" cy="21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6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공개 네트워크에 배포하기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6" y="2276685"/>
            <a:ext cx="8291228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배포 화면의 </a:t>
            </a:r>
            <a:r>
              <a:rPr lang="en-US" altLang="ko-KR" sz="1600" dirty="0" smtClean="0"/>
              <a:t>ENVIRONMENT </a:t>
            </a:r>
            <a:r>
              <a:rPr lang="ko-KR" altLang="en-US" sz="1600" dirty="0" smtClean="0"/>
              <a:t>드롭다운에서 </a:t>
            </a:r>
            <a:r>
              <a:rPr lang="en-US" altLang="ko-KR" sz="1600" dirty="0" smtClean="0"/>
              <a:t>“Injected Provider – </a:t>
            </a:r>
            <a:r>
              <a:rPr lang="en-US" altLang="ko-KR" sz="1600" dirty="0" err="1" smtClean="0"/>
              <a:t>MetaMask</a:t>
            </a:r>
            <a:r>
              <a:rPr lang="en-US" altLang="ko-KR" sz="1600" dirty="0" smtClean="0"/>
              <a:t>” </a:t>
            </a:r>
            <a:r>
              <a:rPr lang="ko-KR" altLang="en-US" sz="1600" dirty="0" smtClean="0"/>
              <a:t>선택</a:t>
            </a: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MetaMask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연결 허용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MetaMask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앱 </a:t>
            </a:r>
            <a:r>
              <a:rPr lang="ko-KR" altLang="en-US" sz="1600" dirty="0" err="1" smtClean="0"/>
              <a:t>우상단에서</a:t>
            </a:r>
            <a:r>
              <a:rPr lang="ko-KR" altLang="en-US" sz="1600" dirty="0" smtClean="0"/>
              <a:t> 네트워크 선택</a:t>
            </a:r>
            <a:r>
              <a:rPr lang="en-US" altLang="ko-KR" sz="1600" dirty="0" smtClean="0"/>
              <a:t> &gt; </a:t>
            </a:r>
            <a:r>
              <a:rPr lang="en-US" altLang="ko-KR" sz="1600" dirty="0" err="1" smtClean="0"/>
              <a:t>Sepolia</a:t>
            </a: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재배포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(GAS LIMIT 1000000 </a:t>
            </a:r>
            <a:r>
              <a:rPr lang="ko-KR" altLang="en-US" sz="1600" dirty="0" smtClean="0"/>
              <a:t>미만 정도로 </a:t>
            </a:r>
            <a:r>
              <a:rPr lang="ko-KR" altLang="en-US" sz="1600" dirty="0"/>
              <a:t>설정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03"/>
          <a:stretch/>
        </p:blipFill>
        <p:spPr>
          <a:xfrm>
            <a:off x="539552" y="3648166"/>
            <a:ext cx="3801005" cy="26173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21" y="3648166"/>
            <a:ext cx="3820058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5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1: ERC20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토큰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Metamask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상에서 잔고 확인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6" y="2276685"/>
            <a:ext cx="548291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console </a:t>
            </a:r>
            <a:r>
              <a:rPr lang="ko-KR" altLang="en-US" sz="1600" dirty="0" smtClean="0"/>
              <a:t>에서 만들어진 </a:t>
            </a:r>
            <a:r>
              <a:rPr lang="en-US" altLang="ko-KR" sz="1600" dirty="0" smtClean="0"/>
              <a:t>contract address </a:t>
            </a:r>
            <a:r>
              <a:rPr lang="ko-KR" altLang="en-US" sz="1600" dirty="0" smtClean="0"/>
              <a:t>복사</a:t>
            </a:r>
            <a:endParaRPr lang="en-US" altLang="ko-KR" sz="1600" dirty="0" smtClean="0"/>
          </a:p>
          <a:p>
            <a:pPr>
              <a:lnSpc>
                <a:spcPct val="120000"/>
              </a:lnSpc>
            </a:pP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MetaMask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앱의 토큰 탭 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토큰 가져오기 메뉴에서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토큰 계약 주소란에 </a:t>
            </a:r>
            <a:r>
              <a:rPr lang="ko-KR" altLang="en-US" sz="1600" dirty="0" err="1" smtClean="0"/>
              <a:t>붙여넣기</a:t>
            </a: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토큰 잔고 확인</a:t>
            </a: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mint </a:t>
            </a:r>
            <a:r>
              <a:rPr lang="ko-KR" altLang="en-US" sz="1600" dirty="0" smtClean="0"/>
              <a:t>호출 후 잔고 재확인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3" y="4195821"/>
            <a:ext cx="7615178" cy="19743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82" y="1831126"/>
            <a:ext cx="2830698" cy="433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3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 descr="Immagine 5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-1819" y="0"/>
            <a:ext cx="9144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>
                <a:latin typeface="Arial"/>
                <a:ea typeface="Arial"/>
                <a:cs typeface="Arial"/>
                <a:sym typeface="Arial"/>
              </a:rPr>
              <a:t>38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>
            <a:off x="1115616" y="1901873"/>
            <a:ext cx="7128792" cy="2103191"/>
            <a:chOff x="2438363" y="2214686"/>
            <a:chExt cx="4444593" cy="7498956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2438363" y="2594445"/>
              <a:ext cx="4444593" cy="6474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2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r>
                <a:rPr 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스마트 </a:t>
              </a:r>
              <a:r>
                <a:rPr lang="ko-KR" altLang="en-US" sz="2800" b="1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컨트랙트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작성 및 배포 실습 </a:t>
              </a:r>
              <a:r>
                <a:rPr lang="en-US" altLang="ko-KR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(2):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NFT </a:t>
              </a:r>
              <a:r>
                <a:rPr lang="ko-KR" altLang="en-US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발행 해보기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452914" y="2214686"/>
              <a:ext cx="4430042" cy="7498956"/>
            </a:xfrm>
            <a:prstGeom prst="rect">
              <a:avLst/>
            </a:prstGeom>
            <a:noFill/>
            <a:ln w="349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12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 </a:t>
            </a:r>
            <a:r>
              <a:rPr lang="en-US" altLang="ko-KR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(2)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2: NFT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발행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385;p24"/>
          <p:cNvSpPr/>
          <p:nvPr/>
        </p:nvSpPr>
        <p:spPr>
          <a:xfrm>
            <a:off x="323528" y="2521547"/>
            <a:ext cx="8563429" cy="3931789"/>
          </a:xfrm>
          <a:prstGeom prst="rect">
            <a:avLst/>
          </a:prstGeom>
          <a:noFill/>
          <a:ln w="25400" cap="flat" cmpd="sng">
            <a:solidFill>
              <a:srgbClr val="5F0A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386;p24"/>
          <p:cNvSpPr/>
          <p:nvPr/>
        </p:nvSpPr>
        <p:spPr>
          <a:xfrm>
            <a:off x="457237" y="2348880"/>
            <a:ext cx="8291228" cy="42484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800019" lvl="1" indent="-342900" algn="just">
              <a:lnSpc>
                <a:spcPct val="200000"/>
              </a:lnSpc>
              <a:buClr>
                <a:srgbClr val="000000"/>
              </a:buClr>
              <a:buSzPts val="1400"/>
              <a:buAutoNum type="arabicPeriod"/>
            </a:pP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NFT </a:t>
            </a:r>
            <a:r>
              <a:rPr lang="ko-KR" altLang="en-US" sz="16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마켓플레이스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</a:t>
            </a:r>
            <a:r>
              <a:rPr lang="en-US" altLang="ko-KR" sz="16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OpenSea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)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살펴보기 </a:t>
            </a:r>
            <a:endParaRPr lang="en-US" altLang="ko-KR" sz="1600" dirty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NFT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종류 확인 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예술품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게임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수집품 등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)</a:t>
            </a: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NFT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의 주요 요소 확인 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미디어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수량제한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, </a:t>
            </a:r>
            <a:r>
              <a:rPr lang="ko-KR" altLang="en-US" sz="16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트레잇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등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)</a:t>
            </a:r>
            <a:endParaRPr lang="en-US" altLang="ko-KR" sz="1600" dirty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800019" lvl="1" indent="-342900" algn="just">
              <a:lnSpc>
                <a:spcPct val="300000"/>
              </a:lnSpc>
              <a:buClr>
                <a:srgbClr val="000000"/>
              </a:buClr>
              <a:buSzPts val="1400"/>
              <a:buAutoNum type="arabicPeriod"/>
            </a:pPr>
            <a:r>
              <a:rPr lang="ko-KR" altLang="en-US" sz="16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테스트넷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</a:t>
            </a:r>
            <a:r>
              <a:rPr lang="en-US" altLang="ko-KR" sz="16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OpenSea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페이지를 사용하여 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NFT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발행 하기</a:t>
            </a:r>
            <a:endParaRPr lang="en-US" altLang="ko-KR" sz="1600" dirty="0" smtClean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생성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(create)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메뉴의 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NFT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발행 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(mint an NFT)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도구 활용</a:t>
            </a:r>
            <a:endParaRPr lang="en-US" altLang="ko-KR" sz="1600" dirty="0" smtClean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새 컬렉션 생성</a:t>
            </a:r>
            <a:endParaRPr lang="en-US" altLang="ko-KR" sz="1600" dirty="0" smtClean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컬렉션에 새 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NFT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를 발행하여 추가</a:t>
            </a:r>
            <a:endParaRPr lang="en-US" altLang="ko-KR" sz="1600" dirty="0" smtClean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발행된 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NFT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확인</a:t>
            </a:r>
            <a:endParaRPr lang="en-US" altLang="ko-KR" sz="1600" dirty="0" smtClean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  <a:p>
            <a:pPr marL="1257139" lvl="2" indent="-342900" algn="just">
              <a:lnSpc>
                <a:spcPct val="150000"/>
              </a:lnSpc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Sepolia</a:t>
            </a:r>
            <a:r>
              <a:rPr lang="en-US" altLang="ko-KR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네트워크 활용</a:t>
            </a:r>
            <a:endParaRPr lang="en-US" altLang="ko-KR" sz="1600" dirty="0" smtClean="0">
              <a:latin typeface="Arial" panose="020B0604020202020204" pitchFamily="34" charset="0"/>
              <a:ea typeface="Arial"/>
              <a:cs typeface="Arial" panose="020B0604020202020204" pitchFamily="34" charset="0"/>
            </a:endParaRPr>
          </a:p>
        </p:txBody>
      </p: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648073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개요</a:t>
              </a:r>
              <a:endParaRPr lang="en-US" altLang="ko-KR" sz="16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821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블록체인</a:t>
            </a:r>
            <a:r>
              <a:rPr lang="ko-KR" altLang="en-US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6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­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블록체인이란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?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268760"/>
            <a:ext cx="8563429" cy="5400599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분산원장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(Distributed Ledger)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원장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 (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또는 장부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)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을 중앙 관리 주체 없이 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peer-to-peer (P2P)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로 공유 및 관리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합의 알고리즘을 사용해 </a:t>
              </a:r>
              <a:r>
                <a:rPr lang="ko-KR" altLang="en-US" sz="1600" dirty="0" err="1" smtClean="0">
                  <a:ea typeface="Arial"/>
                  <a:cs typeface="Arial"/>
                  <a:sym typeface="Arial"/>
                </a:rPr>
                <a:t>피어들이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 가진 장부의 내용이 다를 때 진위를 합의할 수 있음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400" dirty="0" smtClean="0"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8774"/>
          <a:stretch/>
        </p:blipFill>
        <p:spPr>
          <a:xfrm>
            <a:off x="539552" y="3068960"/>
            <a:ext cx="7853518" cy="3096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72390" y="6556801"/>
            <a:ext cx="438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/>
              <a:t>그림출처</a:t>
            </a:r>
            <a:r>
              <a:rPr lang="en-US" altLang="ko-KR" sz="1050" dirty="0" smtClean="0"/>
              <a:t>: </a:t>
            </a:r>
            <a:r>
              <a:rPr lang="en-US" sz="1050" dirty="0"/>
              <a:t>https://blog.cfte.education/distributed-ledger-in-blockchain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4139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 </a:t>
            </a:r>
            <a:r>
              <a:rPr lang="en-US" altLang="ko-KR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(2)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2: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NFT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발행</a:t>
              </a:r>
              <a:endParaRPr lang="en-US" sz="140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오픈씨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OpenSea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둘러보기</a:t>
              </a: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: </a:t>
              </a:r>
              <a:r>
                <a:rPr lang="en-US" altLang="ko-KR" sz="16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https://opensea.io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/</a:t>
              </a:r>
              <a:r>
                <a:rPr lang="en-US" altLang="ko-KR" sz="16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52" y="2228546"/>
            <a:ext cx="8003195" cy="41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9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 </a:t>
            </a:r>
            <a:r>
              <a:rPr lang="en-US" altLang="ko-KR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(2)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2: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NFT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발행</a:t>
              </a:r>
              <a:endParaRPr lang="en-US" sz="140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Mint an NFT (</a:t>
              </a:r>
              <a:r>
                <a:rPr lang="ko-KR" altLang="en-US" sz="1600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좌상단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create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메뉴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6" y="2276685"/>
            <a:ext cx="82912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 dirty="0" smtClean="0"/>
              <a:t>새 </a:t>
            </a:r>
            <a:r>
              <a:rPr lang="ko-KR" altLang="en-US" sz="1600" dirty="0" err="1" smtClean="0"/>
              <a:t>콜렉션</a:t>
            </a:r>
            <a:r>
              <a:rPr lang="ko-KR" altLang="en-US" sz="1600" dirty="0" smtClean="0"/>
              <a:t> 만들기</a:t>
            </a:r>
            <a:endParaRPr lang="en-US" altLang="ko-KR" sz="1600" dirty="0" smtClean="0"/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로고 이미지</a:t>
            </a:r>
            <a:endParaRPr lang="en-US" altLang="ko-KR" sz="1600" dirty="0" smtClean="0"/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콜렉션</a:t>
            </a:r>
            <a:r>
              <a:rPr lang="ko-KR" altLang="en-US" sz="1600" dirty="0" smtClean="0"/>
              <a:t> 이름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약자</a:t>
            </a:r>
            <a:endParaRPr lang="en-US" altLang="ko-KR" sz="1600" dirty="0" smtClean="0"/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배포할 네트워크 선택</a:t>
            </a:r>
            <a:endParaRPr lang="en-US" altLang="ko-KR" sz="1600" dirty="0" smtClean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572" y="1902407"/>
            <a:ext cx="3789663" cy="44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8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2: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NFT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발행</a:t>
              </a:r>
              <a:endParaRPr lang="en-US" sz="140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Mint an NFT</a:t>
              </a: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6" y="2276684"/>
            <a:ext cx="2746612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ko-KR" altLang="en-US" sz="1600" dirty="0" smtClean="0"/>
              <a:t>새 </a:t>
            </a:r>
            <a:r>
              <a:rPr lang="en-US" altLang="ko-KR" sz="1600" dirty="0" smtClean="0"/>
              <a:t>NFT </a:t>
            </a:r>
            <a:r>
              <a:rPr lang="ko-KR" altLang="en-US" sz="1600" dirty="0" smtClean="0"/>
              <a:t>정보 작성</a:t>
            </a:r>
            <a:endParaRPr lang="en-US" altLang="ko-KR" sz="1600" dirty="0" smtClean="0"/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이미지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(</a:t>
            </a:r>
            <a:r>
              <a:rPr lang="ko-KR" altLang="en-US" sz="1600" dirty="0" smtClean="0"/>
              <a:t>또는 동영상</a:t>
            </a:r>
            <a:r>
              <a:rPr lang="en-US" altLang="ko-KR" sz="1600" dirty="0" smtClean="0"/>
              <a:t>)</a:t>
            </a:r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이름</a:t>
            </a:r>
            <a:endParaRPr lang="en-US" altLang="ko-KR" sz="1600" dirty="0" smtClean="0"/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공급량</a:t>
            </a:r>
            <a:endParaRPr lang="en-US" altLang="ko-KR" sz="1600" dirty="0" smtClean="0"/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설명</a:t>
            </a:r>
            <a:endParaRPr lang="en-US" altLang="ko-KR" sz="1600" dirty="0" smtClean="0"/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외부 링크</a:t>
            </a:r>
            <a:endParaRPr lang="en-US" altLang="ko-KR" sz="1600" dirty="0" smtClean="0"/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특성 </a:t>
            </a:r>
            <a:r>
              <a:rPr lang="en-US" altLang="ko-KR" sz="1600" dirty="0" smtClean="0"/>
              <a:t>(trait)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985" y="1857571"/>
            <a:ext cx="5653479" cy="452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4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2: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NFT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발행</a:t>
              </a:r>
              <a:endParaRPr lang="en-US" sz="140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Mint an NFT</a:t>
              </a: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5" y="2276684"/>
            <a:ext cx="301096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1600" dirty="0" smtClean="0"/>
              <a:t>NFT </a:t>
            </a:r>
            <a:r>
              <a:rPr lang="ko-KR" altLang="en-US" sz="1600" dirty="0" smtClean="0"/>
              <a:t>발행 </a:t>
            </a:r>
            <a:r>
              <a:rPr lang="en-US" altLang="ko-KR" sz="1600" dirty="0" smtClean="0"/>
              <a:t>(mint)</a:t>
            </a:r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생성버튼</a:t>
            </a:r>
            <a:r>
              <a:rPr lang="ko-KR" altLang="en-US" sz="1600" dirty="0" smtClean="0"/>
              <a:t> 클릭</a:t>
            </a:r>
            <a:endParaRPr lang="en-US" altLang="ko-KR" sz="1600" dirty="0" smtClean="0"/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MetaMask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에서 승인</a:t>
            </a: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01" y="2117250"/>
            <a:ext cx="5246643" cy="43143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7" t="1672" r="1569" b="1360"/>
          <a:stretch/>
        </p:blipFill>
        <p:spPr>
          <a:xfrm>
            <a:off x="3329709" y="2219730"/>
            <a:ext cx="5256584" cy="41764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55" y="3437112"/>
            <a:ext cx="4985076" cy="289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9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528" y="2179399"/>
            <a:ext cx="8563429" cy="4417953"/>
            <a:chOff x="323528" y="2696717"/>
            <a:chExt cx="8563429" cy="390063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2785861"/>
              <a:ext cx="8563429" cy="3667475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57237" y="2696717"/>
              <a:ext cx="8291228" cy="39006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ko-KR" altLang="en-US" sz="1200" dirty="0">
                <a:ea typeface="Arial"/>
                <a:cs typeface="Arial"/>
              </a:endParaRPr>
            </a:p>
          </p:txBody>
        </p:sp>
      </p:grpSp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dirty="0" err="1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dirty="0" smtClean="0">
                <a:solidFill>
                  <a:schemeClr val="lt1"/>
                </a:solidFill>
                <a:ea typeface="Arial"/>
                <a:cs typeface="Arial"/>
                <a:sym typeface="Arial"/>
              </a:rPr>
              <a:t> 작성 및 배포 실습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실습 </a:t>
              </a: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2: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NFT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발행</a:t>
              </a:r>
              <a:endParaRPr lang="en-US" sz="140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504057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en-US" altLang="ko-KR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Mint an NFT</a:t>
              </a: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971600" y="4094132"/>
            <a:ext cx="777329" cy="2033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57236" y="2276684"/>
            <a:ext cx="3569566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4"/>
            </a:pPr>
            <a:r>
              <a:rPr lang="ko-KR" altLang="en-US" sz="1600" dirty="0" smtClean="0"/>
              <a:t>발행된 </a:t>
            </a:r>
            <a:r>
              <a:rPr lang="en-US" altLang="ko-KR" sz="1600" dirty="0" smtClean="0"/>
              <a:t>NFT </a:t>
            </a:r>
            <a:r>
              <a:rPr lang="ko-KR" altLang="en-US" sz="1600" dirty="0" smtClean="0"/>
              <a:t>확인</a:t>
            </a:r>
            <a:endParaRPr lang="en-US" altLang="ko-KR" sz="1600" dirty="0" smtClean="0"/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예제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testnets.opensea.io/assets/sepolia/0x4148a8166bdb71c2d75f746f8f14e7d9cb737fbf/1</a:t>
            </a:r>
            <a:r>
              <a:rPr lang="en-US" altLang="ko-KR" sz="1600" dirty="0" smtClean="0"/>
              <a:t> </a:t>
            </a:r>
          </a:p>
          <a:p>
            <a:pPr marL="800019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9" name="직사각형 8"/>
          <p:cNvSpPr/>
          <p:nvPr/>
        </p:nvSpPr>
        <p:spPr>
          <a:xfrm>
            <a:off x="4026802" y="2493438"/>
            <a:ext cx="4809230" cy="396044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28"/>
          <a:stretch/>
        </p:blipFill>
        <p:spPr>
          <a:xfrm>
            <a:off x="4138727" y="2729783"/>
            <a:ext cx="2291586" cy="34545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22"/>
          <a:stretch/>
        </p:blipFill>
        <p:spPr>
          <a:xfrm>
            <a:off x="6430313" y="2761843"/>
            <a:ext cx="2291586" cy="333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7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en-US" altLang="ko-KR" sz="3200" b="1" dirty="0" smtClean="0">
                <a:solidFill>
                  <a:schemeClr val="lt1"/>
                </a:solidFill>
              </a:rPr>
              <a:t>See also</a:t>
            </a:r>
            <a:endParaRPr lang="ko-KR" altLang="en-US" sz="32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1340763"/>
            <a:ext cx="8563500" cy="4968556"/>
            <a:chOff x="319313" y="2684937"/>
            <a:chExt cx="8563500" cy="911066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684937"/>
              <a:ext cx="8258700" cy="9110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ko-KR" altLang="en-US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추가 참고 자료</a:t>
              </a:r>
              <a:r>
                <a:rPr lang="en-US" altLang="ko-KR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:</a:t>
              </a:r>
            </a:p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endParaRPr lang="en-US" altLang="ko-KR" sz="1600" b="1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Wingdings" panose="05000000000000000000" pitchFamily="2" charset="2"/>
                <a:buChar char="q"/>
              </a:pPr>
              <a:r>
                <a:rPr lang="en-US" sz="1400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Crypto Zombies 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 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https</a:t>
              </a:r>
              <a:r>
                <a:rPr lang="en-US" sz="14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://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2"/>
                </a:rPr>
                <a:t>cryptozombies.io/ko/course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스마트 </a:t>
              </a:r>
              <a:r>
                <a:rPr lang="ko-KR" alt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컨트랙트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튜토리얼</a:t>
              </a:r>
              <a:endParaRPr lang="en-US" altLang="ko-KR" sz="14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Solidity 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소스코드 작성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, 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테스트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, 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배포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, </a:t>
              </a:r>
              <a:r>
                <a:rPr lang="en-US" altLang="ko-KR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dapp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프론트엔드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기초 등</a:t>
              </a:r>
              <a:endParaRPr lang="en-US" altLang="ko-KR" sz="14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Wingdings" panose="05000000000000000000" pitchFamily="2" charset="2"/>
                <a:buChar char="q"/>
              </a:pPr>
              <a:r>
                <a:rPr lang="en-US" altLang="ko-KR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Etherscan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( 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3"/>
                </a:rPr>
                <a:t>https</a:t>
              </a:r>
              <a:r>
                <a:rPr lang="en-US" altLang="ko-KR" sz="14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3"/>
                </a:rPr>
                <a:t>://etherscan.io/</a:t>
              </a:r>
              <a:r>
                <a:rPr lang="en-US" altLang="ko-KR" sz="1400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  <a:endParaRPr lang="en-US" altLang="ko-KR" sz="14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이더리움의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모든 정보를 볼 수 있는 블록 익스플로러</a:t>
              </a:r>
              <a:endParaRPr lang="en-US" altLang="ko-KR" sz="14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테스트넷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전용 사이트 제공 </a:t>
              </a:r>
              <a:r>
                <a:rPr lang="en-US" altLang="ko-KR" sz="1400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4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4"/>
                </a:rPr>
                <a:t>https://sepolia.etherscan.io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4"/>
                </a:rPr>
                <a:t>/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Wingdings" panose="05000000000000000000" pitchFamily="2" charset="2"/>
                <a:buChar char="q"/>
              </a:pPr>
              <a:r>
                <a:rPr 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Infura</a:t>
              </a:r>
              <a:r>
                <a:rPr lang="en-US" sz="1400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 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5"/>
                </a:rPr>
                <a:t>https</a:t>
              </a:r>
              <a:r>
                <a:rPr lang="en-US" sz="14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5"/>
                </a:rPr>
                <a:t>://www.infura.io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5"/>
                </a:rPr>
                <a:t>/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다양한 </a:t>
              </a:r>
              <a:r>
                <a:rPr lang="ko-KR" alt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블록체인에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안정적으로 접속할 수 있는 </a:t>
              </a:r>
              <a:r>
                <a:rPr lang="ko-KR" alt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엔드포인트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제공</a:t>
              </a:r>
              <a:endParaRPr lang="en-US" altLang="ko-KR" sz="14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Sepolia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네트워크 테스트 </a:t>
              </a:r>
              <a:r>
                <a:rPr lang="ko-KR" alt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이더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제공 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 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6"/>
                </a:rPr>
                <a:t>https</a:t>
              </a:r>
              <a:r>
                <a:rPr lang="en-US" altLang="ko-KR" sz="14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6"/>
                </a:rPr>
                <a:t>://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6"/>
                </a:rPr>
                <a:t>www.infura.io/faucet/sepolia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  <a:endParaRPr lang="en-US" sz="140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endParaRPr lang="en-US" sz="1400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Wingdings" panose="05000000000000000000" pitchFamily="2" charset="2"/>
                <a:buChar char="q"/>
              </a:pPr>
              <a:r>
                <a:rPr 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Sepolia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PoW</a:t>
              </a:r>
              <a:r>
                <a:rPr lang="en-US" sz="1400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Faucet 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 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7"/>
                </a:rPr>
                <a:t>https</a:t>
              </a:r>
              <a:r>
                <a:rPr lang="en-US" sz="1400" dirty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7"/>
                </a:rPr>
                <a:t>://sepolia-faucet.pk910.de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  <a:hlinkClick r:id="rId7"/>
                </a:rPr>
                <a:t>/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)</a:t>
              </a: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Sepolia</a:t>
              </a:r>
              <a:r>
                <a:rPr 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네트워크 테스트 </a:t>
              </a:r>
              <a:r>
                <a:rPr lang="ko-KR" altLang="en-US" sz="1400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이더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제공 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</a:t>
              </a: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회원가입 없음</a:t>
              </a:r>
              <a:r>
                <a:rPr lang="en-US" altLang="ko-KR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)</a:t>
              </a:r>
            </a:p>
            <a:p>
              <a:pPr marL="285750" lvl="0" indent="-285750">
                <a:lnSpc>
                  <a:spcPct val="120000"/>
                </a:lnSpc>
                <a:buClr>
                  <a:srgbClr val="000000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스팸 방지를 위해 약간의 작업 증명 필요</a:t>
              </a:r>
              <a:endParaRPr lang="en-US" sz="140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82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 descr="Immagine 5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-1819" y="0"/>
            <a:ext cx="9144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>
                <a:latin typeface="Arial"/>
                <a:ea typeface="Arial"/>
                <a:cs typeface="Arial"/>
                <a:sym typeface="Arial"/>
              </a:rPr>
              <a:t>46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>
            <a:off x="1115616" y="1901873"/>
            <a:ext cx="7128792" cy="2103191"/>
            <a:chOff x="2438363" y="2214686"/>
            <a:chExt cx="4444593" cy="7498956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2438363" y="4257939"/>
              <a:ext cx="4444593" cy="3401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Thank You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452914" y="2214686"/>
              <a:ext cx="4430042" cy="7498956"/>
            </a:xfrm>
            <a:prstGeom prst="rect">
              <a:avLst/>
            </a:prstGeom>
            <a:noFill/>
            <a:ln w="349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102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블록체인</a:t>
            </a:r>
            <a:r>
              <a:rPr lang="ko-KR" altLang="en-US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6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­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블록체인이란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?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268760"/>
            <a:ext cx="8563429" cy="5256584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블록체인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err="1" smtClean="0">
                  <a:sym typeface="Arial"/>
                </a:rPr>
                <a:t>분산원장</a:t>
              </a:r>
              <a:r>
                <a:rPr lang="en-US" altLang="ko-KR" sz="1600" dirty="0">
                  <a:sym typeface="Arial"/>
                </a:rPr>
                <a:t> </a:t>
              </a:r>
              <a:r>
                <a:rPr lang="ko-KR" altLang="en-US" sz="1600" dirty="0" smtClean="0">
                  <a:sym typeface="Arial"/>
                </a:rPr>
                <a:t>기술의 일종</a:t>
              </a:r>
              <a:endParaRPr lang="en-US" altLang="ko-KR" sz="1600" dirty="0" smtClean="0"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원장을 블록이라는 작은 단위로 나누어 관리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이전 블록과 다음 블록을 암호학적으로 연결하여 블록의 내용을 조작하지 못하도록 함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715280" y="3717032"/>
            <a:ext cx="1296144" cy="2232248"/>
            <a:chOff x="1187624" y="3717032"/>
            <a:chExt cx="1296144" cy="223224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187624" y="3717032"/>
              <a:ext cx="1296144" cy="223224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1259632" y="3897052"/>
              <a:ext cx="1152128" cy="25202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이전 블록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해쉬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259632" y="4244090"/>
              <a:ext cx="1152128" cy="148916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장부 내용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…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678546" y="3717032"/>
            <a:ext cx="1296144" cy="2232248"/>
            <a:chOff x="1187624" y="3717032"/>
            <a:chExt cx="1296144" cy="223224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187624" y="3717032"/>
              <a:ext cx="1296144" cy="223224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259632" y="3897052"/>
              <a:ext cx="1152128" cy="25202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이전 블록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해쉬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259632" y="4244090"/>
              <a:ext cx="1152128" cy="148916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장부 내용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…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641812" y="3722712"/>
            <a:ext cx="1296144" cy="2232248"/>
            <a:chOff x="1187624" y="3717032"/>
            <a:chExt cx="1296144" cy="2232248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1187624" y="3717032"/>
              <a:ext cx="1296144" cy="223224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1259632" y="3897052"/>
              <a:ext cx="1152128" cy="25202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이전 블록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해쉬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1259632" y="4244090"/>
              <a:ext cx="1152128" cy="148916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장부 내용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…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오른쪽 중괄호 5"/>
          <p:cNvSpPr/>
          <p:nvPr/>
        </p:nvSpPr>
        <p:spPr>
          <a:xfrm>
            <a:off x="3083432" y="4002556"/>
            <a:ext cx="144016" cy="1736380"/>
          </a:xfrm>
          <a:prstGeom prst="rightBrace">
            <a:avLst>
              <a:gd name="adj1" fmla="val 57937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오른쪽 중괄호 29"/>
          <p:cNvSpPr/>
          <p:nvPr/>
        </p:nvSpPr>
        <p:spPr>
          <a:xfrm>
            <a:off x="5046698" y="4005132"/>
            <a:ext cx="144016" cy="1736380"/>
          </a:xfrm>
          <a:prstGeom prst="rightBrace">
            <a:avLst>
              <a:gd name="adj1" fmla="val 57937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오른쪽 중괄호 30"/>
          <p:cNvSpPr/>
          <p:nvPr/>
        </p:nvSpPr>
        <p:spPr>
          <a:xfrm>
            <a:off x="7009964" y="4002556"/>
            <a:ext cx="144016" cy="1736380"/>
          </a:xfrm>
          <a:prstGeom prst="rightBrace">
            <a:avLst>
              <a:gd name="adj1" fmla="val 57937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3222898" y="4030464"/>
            <a:ext cx="423898" cy="852982"/>
            <a:chOff x="2695242" y="4030464"/>
            <a:chExt cx="423898" cy="852982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2695242" y="4870746"/>
              <a:ext cx="14401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V="1">
              <a:off x="2843808" y="4035766"/>
              <a:ext cx="0" cy="8476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/>
            <p:nvPr/>
          </p:nvCxnSpPr>
          <p:spPr>
            <a:xfrm>
              <a:off x="2831108" y="4030464"/>
              <a:ext cx="28803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/>
          <p:cNvGrpSpPr/>
          <p:nvPr/>
        </p:nvGrpSpPr>
        <p:grpSpPr>
          <a:xfrm>
            <a:off x="5190714" y="4035766"/>
            <a:ext cx="419348" cy="852982"/>
            <a:chOff x="2699792" y="4030464"/>
            <a:chExt cx="419348" cy="852982"/>
          </a:xfrm>
        </p:grpSpPr>
        <p:cxnSp>
          <p:nvCxnSpPr>
            <p:cNvPr id="47" name="직선 연결선 46"/>
            <p:cNvCxnSpPr/>
            <p:nvPr/>
          </p:nvCxnSpPr>
          <p:spPr>
            <a:xfrm>
              <a:off x="2699792" y="4870746"/>
              <a:ext cx="14401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V="1">
              <a:off x="2843808" y="4035766"/>
              <a:ext cx="0" cy="8476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2831108" y="4030464"/>
              <a:ext cx="28803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7176988" y="4041068"/>
            <a:ext cx="419348" cy="852982"/>
            <a:chOff x="2699792" y="4030464"/>
            <a:chExt cx="419348" cy="852982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2699792" y="4870746"/>
              <a:ext cx="14401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V="1">
              <a:off x="2843808" y="4035766"/>
              <a:ext cx="0" cy="8476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>
              <a:off x="2831108" y="4030464"/>
              <a:ext cx="28803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>
            <a:off x="1262956" y="4030464"/>
            <a:ext cx="419348" cy="852982"/>
            <a:chOff x="2699792" y="4030464"/>
            <a:chExt cx="419348" cy="852982"/>
          </a:xfrm>
        </p:grpSpPr>
        <p:cxnSp>
          <p:nvCxnSpPr>
            <p:cNvPr id="55" name="직선 연결선 54"/>
            <p:cNvCxnSpPr/>
            <p:nvPr/>
          </p:nvCxnSpPr>
          <p:spPr>
            <a:xfrm>
              <a:off x="2699792" y="4870746"/>
              <a:ext cx="14401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flipV="1">
              <a:off x="2843808" y="4035766"/>
              <a:ext cx="0" cy="84768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/>
            <p:nvPr/>
          </p:nvCxnSpPr>
          <p:spPr>
            <a:xfrm>
              <a:off x="2831108" y="4030464"/>
              <a:ext cx="28803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7776356" y="4403898"/>
            <a:ext cx="635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45450" y="4470210"/>
            <a:ext cx="779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27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블록체인</a:t>
            </a:r>
            <a:r>
              <a:rPr lang="ko-KR" altLang="en-US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6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­ </a:t>
              </a:r>
              <a:r>
                <a:rPr lang="ko-KR" altLang="en-US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블록체인의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플랫폼 예시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43220"/>
            <a:ext cx="8563429" cy="4738105"/>
            <a:chOff x="319313" y="2681541"/>
            <a:chExt cx="8563429" cy="1190460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1678" y="2681541"/>
              <a:ext cx="8298521" cy="119046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4"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비트코인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(Bitcoin)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114227" lvl="4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sym typeface="Arial"/>
                </a:rPr>
                <a:t>최초의 상업적 </a:t>
              </a:r>
              <a:r>
                <a:rPr lang="ko-KR" altLang="en-US" sz="1600" dirty="0" err="1" smtClean="0">
                  <a:sym typeface="Arial"/>
                </a:rPr>
                <a:t>블록체인</a:t>
              </a:r>
              <a:endParaRPr lang="en-US" altLang="ko-KR" sz="1600" dirty="0" smtClean="0">
                <a:sym typeface="Arial"/>
              </a:endParaRPr>
            </a:p>
            <a:p>
              <a:pPr marL="2114227" lvl="4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err="1" smtClean="0">
                  <a:sym typeface="Arial"/>
                </a:rPr>
                <a:t>비트코인이라는</a:t>
              </a:r>
              <a:r>
                <a:rPr lang="ko-KR" altLang="en-US" sz="1600" dirty="0" smtClean="0">
                  <a:sym typeface="Arial"/>
                </a:rPr>
                <a:t> </a:t>
              </a:r>
              <a:r>
                <a:rPr lang="ko-KR" altLang="en-US" sz="1600" dirty="0" err="1" smtClean="0">
                  <a:sym typeface="Arial"/>
                </a:rPr>
                <a:t>암호화폐를</a:t>
              </a:r>
              <a:r>
                <a:rPr lang="ko-KR" altLang="en-US" sz="1600" dirty="0" smtClean="0">
                  <a:sym typeface="Arial"/>
                </a:rPr>
                <a:t> 발행 </a:t>
              </a:r>
              <a:r>
                <a:rPr lang="en-US" altLang="ko-KR" sz="1600" dirty="0" smtClean="0">
                  <a:sym typeface="Arial"/>
                </a:rPr>
                <a:t>(</a:t>
              </a:r>
              <a:r>
                <a:rPr lang="ko-KR" altLang="en-US" sz="1600" dirty="0" smtClean="0">
                  <a:sym typeface="Arial"/>
                </a:rPr>
                <a:t>채굴</a:t>
              </a:r>
              <a:r>
                <a:rPr lang="en-US" altLang="ko-KR" sz="1600" dirty="0" smtClean="0">
                  <a:sym typeface="Arial"/>
                </a:rPr>
                <a:t>) </a:t>
              </a:r>
              <a:r>
                <a:rPr lang="ko-KR" altLang="en-US" sz="1600" dirty="0" smtClean="0">
                  <a:sym typeface="Arial"/>
                </a:rPr>
                <a:t>및 전송 가능</a:t>
              </a:r>
              <a:endParaRPr lang="en-US" altLang="ko-KR" sz="1600" dirty="0" smtClean="0">
                <a:sym typeface="Arial"/>
              </a:endParaRPr>
            </a:p>
            <a:p>
              <a:pPr marL="2114227" lvl="4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sym typeface="Arial"/>
                </a:rPr>
                <a:t>스마트 </a:t>
              </a:r>
              <a:r>
                <a:rPr lang="ko-KR" altLang="en-US" sz="1600" dirty="0" err="1" smtClean="0">
                  <a:sym typeface="Arial"/>
                </a:rPr>
                <a:t>컨트랙트</a:t>
              </a:r>
              <a:r>
                <a:rPr lang="ko-KR" altLang="en-US" sz="1600" dirty="0">
                  <a:sym typeface="Arial"/>
                </a:rPr>
                <a:t> </a:t>
              </a:r>
              <a:r>
                <a:rPr lang="ko-KR" altLang="en-US" sz="1600" dirty="0" smtClean="0">
                  <a:sym typeface="Arial"/>
                </a:rPr>
                <a:t>기능 없음 </a:t>
              </a:r>
              <a:endParaRPr lang="en-US" altLang="ko-KR" sz="1600" dirty="0" smtClean="0">
                <a:sym typeface="Arial"/>
              </a:endParaRPr>
            </a:p>
            <a:p>
              <a:pPr marL="2114227" lvl="4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sym typeface="Arial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endParaRPr lang="en-US" altLang="ko-KR" sz="1600" b="1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lvl="4"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이더리움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(</a:t>
              </a:r>
              <a:r>
                <a:rPr lang="en-US" altLang="ko-KR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Ethereum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)</a:t>
              </a:r>
              <a:endParaRPr lang="en-US" altLang="ko-KR" sz="160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114227" lvl="4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스마트 </a:t>
              </a:r>
              <a:r>
                <a:rPr lang="ko-KR" altLang="en-US" sz="1600" dirty="0" err="1" smtClean="0">
                  <a:ea typeface="Arial"/>
                  <a:cs typeface="Arial"/>
                  <a:sym typeface="Arial"/>
                </a:rPr>
                <a:t>컨트랙트를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 지원하는 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2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세대 </a:t>
              </a:r>
              <a:r>
                <a:rPr lang="ko-KR" altLang="en-US" sz="1600" dirty="0" err="1" smtClean="0">
                  <a:ea typeface="Arial"/>
                  <a:cs typeface="Arial"/>
                  <a:sym typeface="Arial"/>
                </a:rPr>
                <a:t>블록체인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114227" lvl="4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en-US" altLang="ko-KR" sz="1600" dirty="0" err="1" smtClean="0">
                  <a:ea typeface="Arial"/>
                  <a:cs typeface="Arial"/>
                  <a:sym typeface="Arial"/>
                </a:rPr>
                <a:t>Binance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체인 등 다른 많은 블록체인들이 </a:t>
              </a:r>
              <a:r>
                <a:rPr lang="ko-KR" altLang="en-US" sz="1600" dirty="0" err="1" smtClean="0">
                  <a:ea typeface="Arial"/>
                  <a:cs typeface="Arial"/>
                  <a:sym typeface="Arial"/>
                </a:rPr>
                <a:t>이더리움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 기술에 기반함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114227" lvl="4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en-US" altLang="ko-KR" sz="1600" dirty="0">
                  <a:ea typeface="Arial"/>
                  <a:cs typeface="Arial"/>
                  <a:sym typeface="Arial"/>
                  <a:hlinkClick r:id="rId2"/>
                </a:rPr>
                <a:t>https://ethereum.org/ko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  <a:hlinkClick r:id="rId2"/>
                </a:rPr>
                <a:t>/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 </a:t>
              </a: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6832"/>
            <a:ext cx="1656184" cy="16561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9" y="4012272"/>
            <a:ext cx="1176873" cy="19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8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블록체인</a:t>
            </a:r>
            <a:r>
              <a:rPr lang="ko-KR" altLang="en-US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6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­ </a:t>
              </a:r>
              <a:r>
                <a:rPr lang="ko-KR" altLang="en-US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블록체인의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장단점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43220"/>
            <a:ext cx="8563429" cy="4738105"/>
            <a:chOff x="319313" y="2681541"/>
            <a:chExt cx="8563429" cy="1190460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681541"/>
              <a:ext cx="8291228" cy="119046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블록체인의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장점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err="1" smtClean="0">
                  <a:sym typeface="Arial"/>
                </a:rPr>
                <a:t>탈중앙성</a:t>
              </a:r>
              <a:r>
                <a:rPr lang="en-US" altLang="ko-KR" sz="1600" dirty="0" smtClean="0">
                  <a:sym typeface="Arial"/>
                </a:rPr>
                <a:t>/</a:t>
              </a:r>
              <a:r>
                <a:rPr lang="ko-KR" altLang="en-US" sz="1600" dirty="0" err="1" smtClean="0">
                  <a:sym typeface="Arial"/>
                </a:rPr>
                <a:t>검열저항성</a:t>
              </a:r>
              <a:r>
                <a:rPr lang="en-US" altLang="ko-KR" sz="1600" dirty="0" smtClean="0">
                  <a:sym typeface="Arial"/>
                </a:rPr>
                <a:t>: </a:t>
              </a:r>
              <a:r>
                <a:rPr lang="ko-KR" altLang="en-US" sz="1600" dirty="0" smtClean="0">
                  <a:sym typeface="Arial"/>
                </a:rPr>
                <a:t>중앙 관리 주체에 의한 검열이 없음</a:t>
              </a:r>
              <a:endParaRPr lang="en-US" altLang="ko-KR" sz="1600" dirty="0" smtClean="0"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투명성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: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장부의 모든 입출력 내용이 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P2P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공유되고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,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누구나 그 내용을 확인 및 검증 가능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err="1" smtClean="0">
                  <a:ea typeface="Arial"/>
                  <a:cs typeface="Arial"/>
                  <a:sym typeface="Arial"/>
                </a:rPr>
                <a:t>자기부인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 방지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: </a:t>
              </a:r>
              <a:r>
                <a:rPr lang="ko-KR" altLang="en-US" sz="1600" dirty="0">
                  <a:ea typeface="Arial"/>
                  <a:cs typeface="Arial"/>
                  <a:sym typeface="Arial"/>
                </a:rPr>
                <a:t>한 번 </a:t>
              </a:r>
              <a:r>
                <a:rPr lang="ko-KR" altLang="en-US" sz="1600" dirty="0" err="1">
                  <a:ea typeface="Arial"/>
                  <a:cs typeface="Arial"/>
                  <a:sym typeface="Arial"/>
                </a:rPr>
                <a:t>블록체인에</a:t>
              </a:r>
              <a:r>
                <a:rPr lang="ko-KR" altLang="en-US" sz="1600" dirty="0">
                  <a:ea typeface="Arial"/>
                  <a:cs typeface="Arial"/>
                  <a:sym typeface="Arial"/>
                </a:rPr>
                <a:t> 올라간 내용은 수정 및 조작이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불가능함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err="1" smtClean="0">
                  <a:ea typeface="Arial"/>
                  <a:cs typeface="Arial"/>
                  <a:sym typeface="Arial"/>
                </a:rPr>
                <a:t>보안성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: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서비스 주체가 분산되어 있어 </a:t>
              </a:r>
              <a:r>
                <a:rPr lang="en-US" altLang="ko-KR" sz="1600" dirty="0" err="1" smtClean="0">
                  <a:ea typeface="Arial"/>
                  <a:cs typeface="Arial"/>
                  <a:sym typeface="Arial"/>
                </a:rPr>
                <a:t>DDoS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공격 등에 강인함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endParaRPr lang="en-US" altLang="ko-KR" sz="1600" b="1" dirty="0" smtClean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블록체인의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단점</a:t>
              </a:r>
              <a:endParaRPr lang="en-US" altLang="ko-KR" sz="1600"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느린 거래 확정 속도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: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분산 노드들 간의 합의가 이루어지는데 시간이 오래 걸림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낮은 효율성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: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장부를 분산 관리하면 중앙 관리에 비해 관리비용 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(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처리 수수료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,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스토리지 등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)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 효율 감소</a:t>
              </a:r>
              <a:endParaRPr lang="en-US" altLang="ko-KR" sz="1600" dirty="0" smtClean="0"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endParaRPr lang="en-US" altLang="ko-KR" sz="1600" dirty="0" smtClean="0"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605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 descr="Immagine 5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-1819" y="0"/>
            <a:ext cx="9144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sldNum" idx="12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>
                <a:latin typeface="Arial"/>
                <a:ea typeface="Arial"/>
                <a:cs typeface="Arial"/>
                <a:sym typeface="Arial"/>
              </a:rPr>
              <a:t>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>
            <a:off x="1464760" y="1901873"/>
            <a:ext cx="6430998" cy="1167087"/>
            <a:chOff x="2438363" y="2214686"/>
            <a:chExt cx="4444593" cy="4161265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2438363" y="2594445"/>
              <a:ext cx="4444593" cy="3401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alt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lang="ko-KR" sz="2800" b="1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스마트 </a:t>
              </a:r>
              <a:r>
                <a:rPr lang="ko-KR" altLang="en-US" sz="2800" b="1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컨트랙트</a:t>
              </a:r>
              <a:r>
                <a:rPr lang="en-US" altLang="ko-KR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altLang="ko-KR" sz="2800" b="1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dapp</a:t>
              </a:r>
              <a:r>
                <a:rPr lang="en-US" altLang="ko-KR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28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소개</a:t>
              </a:r>
              <a:endParaRPr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452914" y="2214686"/>
              <a:ext cx="4430042" cy="4161265"/>
            </a:xfrm>
            <a:prstGeom prst="rect">
              <a:avLst/>
            </a:prstGeom>
            <a:noFill/>
            <a:ln w="349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506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64;p77"/>
          <p:cNvSpPr txBox="1"/>
          <p:nvPr/>
        </p:nvSpPr>
        <p:spPr>
          <a:xfrm>
            <a:off x="0" y="21326"/>
            <a:ext cx="9144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600"/>
            </a:pP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스마트 </a:t>
            </a:r>
            <a:r>
              <a:rPr lang="ko-KR" altLang="en-US" sz="3600" b="1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컨트랙트</a:t>
            </a:r>
            <a:r>
              <a:rPr lang="ko-KR" altLang="en-US" sz="36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36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grpSp>
        <p:nvGrpSpPr>
          <p:cNvPr id="37" name="Google Shape;186;p41"/>
          <p:cNvGrpSpPr/>
          <p:nvPr/>
        </p:nvGrpSpPr>
        <p:grpSpPr>
          <a:xfrm>
            <a:off x="290285" y="782867"/>
            <a:ext cx="8563500" cy="750242"/>
            <a:chOff x="319313" y="2582637"/>
            <a:chExt cx="8563500" cy="1132200"/>
          </a:xfrm>
        </p:grpSpPr>
        <p:sp>
          <p:nvSpPr>
            <p:cNvPr id="38" name="Google Shape;187;p41"/>
            <p:cNvSpPr/>
            <p:nvPr/>
          </p:nvSpPr>
          <p:spPr>
            <a:xfrm>
              <a:off x="319313" y="2709408"/>
              <a:ext cx="8563500" cy="870900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;p41"/>
            <p:cNvSpPr/>
            <p:nvPr/>
          </p:nvSpPr>
          <p:spPr>
            <a:xfrm>
              <a:off x="478971" y="2582637"/>
              <a:ext cx="8258700" cy="11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000000"/>
                </a:buClr>
                <a:buSzPts val="1400"/>
              </a:pPr>
              <a:r>
                <a:rPr lang="en-US" altLang="ko-KR" sz="16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­ 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스마트 </a:t>
              </a:r>
              <a:r>
                <a:rPr lang="ko-KR" altLang="en-US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컨트랙트란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?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99145" y="3279071"/>
            <a:ext cx="8563429" cy="2958241"/>
            <a:chOff x="323528" y="4097461"/>
            <a:chExt cx="8563429" cy="1959345"/>
          </a:xfrm>
        </p:grpSpPr>
        <p:sp>
          <p:nvSpPr>
            <p:cNvPr id="18" name="Google Shape;385;p24"/>
            <p:cNvSpPr/>
            <p:nvPr/>
          </p:nvSpPr>
          <p:spPr>
            <a:xfrm>
              <a:off x="323528" y="4169784"/>
              <a:ext cx="8563429" cy="1816756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86;p24"/>
            <p:cNvSpPr/>
            <p:nvPr/>
          </p:nvSpPr>
          <p:spPr>
            <a:xfrm>
              <a:off x="477565" y="4097461"/>
              <a:ext cx="8284425" cy="195934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altLang="en-US" sz="1600" b="1" i="0" u="none" strike="noStrike" cap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스마트 </a:t>
              </a:r>
              <a:r>
                <a:rPr lang="ko-KR" altLang="en-US" sz="1600" b="1" i="0" u="none" strike="noStrike" cap="none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컨트랙트</a:t>
              </a:r>
              <a:r>
                <a:rPr lang="ko-KR" altLang="en-US" sz="1600" b="1" i="0" u="none" strike="noStrike" cap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예시</a:t>
              </a:r>
              <a:endParaRPr lang="en-US" altLang="ko-KR" sz="16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7313" indent="-87313">
                <a:lnSpc>
                  <a:spcPct val="150000"/>
                </a:lnSpc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altLang="ko-KR" sz="1600" dirty="0"/>
                <a:t> </a:t>
              </a:r>
              <a:r>
                <a:rPr lang="en-US" altLang="ko-KR" sz="1600" dirty="0" smtClean="0"/>
                <a:t>“A</a:t>
              </a:r>
              <a:r>
                <a:rPr lang="ko-KR" altLang="en-US" sz="1600" dirty="0" smtClean="0"/>
                <a:t>가 </a:t>
              </a:r>
              <a:r>
                <a:rPr lang="en-US" altLang="ko-KR" sz="1600" dirty="0" smtClean="0"/>
                <a:t>1</a:t>
              </a:r>
              <a:r>
                <a:rPr lang="ko-KR" altLang="en-US" sz="1600" dirty="0" smtClean="0"/>
                <a:t>만원을 </a:t>
              </a:r>
              <a:r>
                <a:rPr lang="en-US" altLang="ko-KR" sz="1600" dirty="0" smtClean="0"/>
                <a:t>B</a:t>
              </a:r>
              <a:r>
                <a:rPr lang="ko-KR" altLang="en-US" sz="1600" dirty="0" smtClean="0"/>
                <a:t>에게 보내면</a:t>
              </a:r>
              <a:r>
                <a:rPr lang="en-US" altLang="ko-KR" sz="1600" dirty="0" smtClean="0"/>
                <a:t>, B</a:t>
              </a:r>
              <a:r>
                <a:rPr lang="ko-KR" altLang="en-US" sz="1600" dirty="0" smtClean="0"/>
                <a:t>는 그 중 </a:t>
              </a:r>
              <a:r>
                <a:rPr lang="en-US" altLang="ko-KR" sz="1600" dirty="0" smtClean="0"/>
                <a:t>5000</a:t>
              </a:r>
              <a:r>
                <a:rPr lang="ko-KR" altLang="en-US" sz="1600" dirty="0" smtClean="0"/>
                <a:t>원을 </a:t>
              </a:r>
              <a:r>
                <a:rPr lang="en-US" altLang="ko-KR" sz="1600" dirty="0" smtClean="0"/>
                <a:t>C</a:t>
              </a:r>
              <a:r>
                <a:rPr lang="ko-KR" altLang="en-US" sz="1600" dirty="0" smtClean="0"/>
                <a:t>에게 전달한다</a:t>
              </a:r>
              <a:r>
                <a:rPr lang="en-US" altLang="ko-KR" sz="1600" dirty="0" smtClean="0"/>
                <a:t>” </a:t>
              </a:r>
              <a:r>
                <a:rPr lang="ko-KR" altLang="en-US" sz="1600" dirty="0" smtClean="0"/>
                <a:t>라는 내용의 계약</a:t>
              </a:r>
              <a:endParaRPr lang="en-US" altLang="ko-KR" sz="1600" dirty="0" smtClean="0"/>
            </a:p>
            <a:p>
              <a:pPr marL="87313" indent="-87313">
                <a:lnSpc>
                  <a:spcPct val="150000"/>
                </a:lnSpc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altLang="ko-KR" sz="1600" dirty="0"/>
                <a:t> </a:t>
              </a:r>
              <a:r>
                <a:rPr lang="ko-KR" altLang="en-US" sz="1600" dirty="0" smtClean="0"/>
                <a:t>이 계약을 프로그래밍 언어로 작성하여 </a:t>
              </a:r>
              <a:r>
                <a:rPr lang="ko-KR" altLang="en-US" sz="1600" dirty="0" err="1" smtClean="0"/>
                <a:t>블록체인</a:t>
              </a:r>
              <a:r>
                <a:rPr lang="ko-KR" altLang="en-US" sz="1600" dirty="0" smtClean="0"/>
                <a:t> 상에서 실행 가능</a:t>
              </a:r>
              <a:endParaRPr lang="en-US" altLang="ko-KR" sz="1600" dirty="0" smtClean="0"/>
            </a:p>
            <a:p>
              <a:pPr marL="87313" indent="-87313">
                <a:lnSpc>
                  <a:spcPct val="150000"/>
                </a:lnSpc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altLang="ko-KR" sz="1600" dirty="0"/>
                <a:t> </a:t>
              </a:r>
              <a:r>
                <a:rPr lang="ko-KR" altLang="en-US" sz="1600" dirty="0" err="1" smtClean="0"/>
                <a:t>블록체인에</a:t>
              </a:r>
              <a:r>
                <a:rPr lang="ko-KR" altLang="en-US" sz="1600" dirty="0" smtClean="0"/>
                <a:t> 올라간 내용은 조작이 불가능하고 모두에게 공개되어 있음</a:t>
              </a:r>
              <a:endParaRPr lang="en-US" altLang="ko-KR" sz="1600" dirty="0" smtClean="0"/>
            </a:p>
            <a:p>
              <a:pPr marL="87313" indent="-87313">
                <a:lnSpc>
                  <a:spcPct val="150000"/>
                </a:lnSpc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altLang="ko-KR" sz="1600" dirty="0"/>
                <a:t> </a:t>
              </a:r>
              <a:r>
                <a:rPr lang="ko-KR" altLang="en-US" sz="1600" dirty="0" smtClean="0"/>
                <a:t>즉</a:t>
              </a:r>
              <a:r>
                <a:rPr lang="en-US" altLang="ko-KR" sz="1600" dirty="0" smtClean="0"/>
                <a:t>, </a:t>
              </a:r>
              <a:r>
                <a:rPr lang="ko-KR" altLang="en-US" sz="1600" dirty="0" smtClean="0"/>
                <a:t>계약 내용이 투명하게 공개되어 있고</a:t>
              </a:r>
              <a:r>
                <a:rPr lang="en-US" altLang="ko-KR" sz="1600" dirty="0" smtClean="0"/>
                <a:t>, </a:t>
              </a:r>
              <a:r>
                <a:rPr lang="ko-KR" altLang="en-US" sz="1600" dirty="0" smtClean="0"/>
                <a:t>그 내용 그대로 실행되는 것이 보장되어 있음</a:t>
              </a:r>
              <a:endParaRPr lang="en-US" altLang="ko-KR" sz="1600" dirty="0" smtClean="0"/>
            </a:p>
            <a:p>
              <a:pPr marL="87313" indent="-87313">
                <a:lnSpc>
                  <a:spcPct val="150000"/>
                </a:lnSpc>
                <a:buClr>
                  <a:srgbClr val="000000"/>
                </a:buClr>
                <a:buSzPts val="1400"/>
                <a:buFontTx/>
                <a:buChar char="-"/>
              </a:pPr>
              <a:r>
                <a:rPr lang="en-US" altLang="ko-KR" sz="1600" dirty="0"/>
                <a:t> </a:t>
              </a:r>
              <a:r>
                <a:rPr lang="ko-KR" altLang="en-US" sz="1600" dirty="0" smtClean="0"/>
                <a:t>신뢰할 수 없는 상대에게 계약내용 이행을 강제할 수 있음 </a:t>
              </a:r>
              <a:endParaRPr lang="en-US" altLang="ko-KR" sz="1600" dirty="0">
                <a:cs typeface="Arial"/>
              </a:endParaRPr>
            </a:p>
            <a:p>
              <a:pPr marL="87313" indent="-87313">
                <a:lnSpc>
                  <a:spcPct val="150000"/>
                </a:lnSpc>
                <a:buClr>
                  <a:srgbClr val="000000"/>
                </a:buClr>
                <a:buSzPts val="1400"/>
                <a:buFontTx/>
                <a:buChar char="-"/>
              </a:pPr>
              <a:endParaRPr lang="en-US" altLang="ko-KR" sz="1600" dirty="0" smtClean="0"/>
            </a:p>
          </p:txBody>
        </p:sp>
      </p:grpSp>
      <p:grpSp>
        <p:nvGrpSpPr>
          <p:cNvPr id="21" name="Google Shape;384;p24"/>
          <p:cNvGrpSpPr/>
          <p:nvPr/>
        </p:nvGrpSpPr>
        <p:grpSpPr>
          <a:xfrm>
            <a:off x="297578" y="1628799"/>
            <a:ext cx="8563429" cy="1510772"/>
            <a:chOff x="319313" y="2587457"/>
            <a:chExt cx="8563429" cy="1320729"/>
          </a:xfrm>
        </p:grpSpPr>
        <p:sp>
          <p:nvSpPr>
            <p:cNvPr id="22" name="Google Shape;385;p24"/>
            <p:cNvSpPr/>
            <p:nvPr/>
          </p:nvSpPr>
          <p:spPr>
            <a:xfrm>
              <a:off x="319313" y="2709408"/>
              <a:ext cx="8563429" cy="1129843"/>
            </a:xfrm>
            <a:prstGeom prst="rect">
              <a:avLst/>
            </a:prstGeom>
            <a:noFill/>
            <a:ln w="25400" cap="flat" cmpd="sng">
              <a:solidFill>
                <a:srgbClr val="5F0A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86;p24"/>
            <p:cNvSpPr/>
            <p:nvPr/>
          </p:nvSpPr>
          <p:spPr>
            <a:xfrm>
              <a:off x="478971" y="2587457"/>
              <a:ext cx="8291228" cy="13207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300"/>
              </a:pPr>
              <a:r>
                <a:rPr lang="ko-KR" altLang="en-US" sz="1600" b="1" dirty="0" err="1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분산원장에</a:t>
              </a:r>
              <a:r>
                <a:rPr lang="ko-KR" altLang="en-US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 어떤 내용을 쓸 것인가</a:t>
              </a:r>
              <a:r>
                <a:rPr lang="en-US" altLang="ko-KR" sz="1600" b="1" dirty="0" smtClean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?</a:t>
              </a:r>
              <a:endParaRPr lang="en-US" altLang="ko-KR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en-US" altLang="ko-KR" sz="1600" dirty="0" smtClean="0">
                  <a:sym typeface="Arial"/>
                </a:rPr>
                <a:t>“A</a:t>
              </a:r>
              <a:r>
                <a:rPr lang="ko-KR" altLang="en-US" sz="1600" dirty="0" smtClean="0">
                  <a:sym typeface="Arial"/>
                </a:rPr>
                <a:t>가 </a:t>
              </a:r>
              <a:r>
                <a:rPr lang="en-US" altLang="ko-KR" sz="1600" dirty="0" smtClean="0">
                  <a:sym typeface="Arial"/>
                </a:rPr>
                <a:t>B</a:t>
              </a:r>
              <a:r>
                <a:rPr lang="ko-KR" altLang="en-US" sz="1600" dirty="0" smtClean="0">
                  <a:sym typeface="Arial"/>
                </a:rPr>
                <a:t>에게 </a:t>
              </a:r>
              <a:r>
                <a:rPr lang="en-US" altLang="ko-KR" sz="1600" dirty="0" smtClean="0">
                  <a:sym typeface="Arial"/>
                </a:rPr>
                <a:t>1</a:t>
              </a:r>
              <a:r>
                <a:rPr lang="ko-KR" altLang="en-US" sz="1600" dirty="0" smtClean="0">
                  <a:sym typeface="Arial"/>
                </a:rPr>
                <a:t>만원을 보냄</a:t>
              </a:r>
              <a:r>
                <a:rPr lang="en-US" altLang="ko-KR" sz="1600" dirty="0" smtClean="0">
                  <a:sym typeface="Arial"/>
                </a:rPr>
                <a:t>” </a:t>
              </a:r>
              <a:r>
                <a:rPr lang="ko-KR" altLang="en-US" sz="1600" dirty="0" smtClean="0">
                  <a:sym typeface="Arial"/>
                </a:rPr>
                <a:t>등의 내용을 쓰면 </a:t>
              </a:r>
              <a:r>
                <a:rPr lang="ko-KR" altLang="en-US" sz="1600" dirty="0" err="1" smtClean="0">
                  <a:sym typeface="Arial"/>
                </a:rPr>
                <a:t>거래장부</a:t>
              </a:r>
              <a:r>
                <a:rPr lang="ko-KR" altLang="en-US" sz="1600" dirty="0" smtClean="0">
                  <a:sym typeface="Arial"/>
                </a:rPr>
                <a:t> 역할을 함</a:t>
              </a:r>
              <a:endParaRPr lang="en-US" altLang="ko-KR" sz="1600" dirty="0" smtClean="0">
                <a:sym typeface="Arial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0000"/>
                </a:buClr>
                <a:buSzPts val="1300"/>
                <a:buFontTx/>
                <a:buChar char="-"/>
              </a:pP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특정 기능을 수행하는 프로그램을 쓰면 계약서 </a:t>
              </a:r>
              <a:r>
                <a:rPr lang="en-US" altLang="ko-KR" sz="1600" dirty="0" smtClean="0">
                  <a:ea typeface="Arial"/>
                  <a:cs typeface="Arial"/>
                  <a:sym typeface="Arial"/>
                </a:rPr>
                <a:t>(contract) </a:t>
              </a:r>
              <a:r>
                <a:rPr lang="ko-KR" altLang="en-US" sz="1600" dirty="0" smtClean="0">
                  <a:ea typeface="Arial"/>
                  <a:cs typeface="Arial"/>
                  <a:sym typeface="Arial"/>
                </a:rPr>
                <a:t>역할을 함 </a:t>
              </a:r>
              <a:endParaRPr lang="en-US" altLang="ko-KR" sz="1400" dirty="0" smtClean="0"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74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JD Stylish Template">
  <a:themeElements>
    <a:clrScheme name="">
      <a:dk1>
        <a:srgbClr val="000000"/>
      </a:dk1>
      <a:lt1>
        <a:srgbClr val="002345"/>
      </a:lt1>
      <a:dk2>
        <a:srgbClr val="FFFFFF"/>
      </a:dk2>
      <a:lt2>
        <a:srgbClr val="000000"/>
      </a:lt2>
      <a:accent1>
        <a:srgbClr val="014E01"/>
      </a:accent1>
      <a:accent2>
        <a:srgbClr val="FFD664"/>
      </a:accent2>
      <a:accent3>
        <a:srgbClr val="AAACB0"/>
      </a:accent3>
      <a:accent4>
        <a:srgbClr val="000000"/>
      </a:accent4>
      <a:accent5>
        <a:srgbClr val="AAB2AA"/>
      </a:accent5>
      <a:accent6>
        <a:srgbClr val="E7C25A"/>
      </a:accent6>
      <a:hlink>
        <a:srgbClr val="FFFF66"/>
      </a:hlink>
      <a:folHlink>
        <a:srgbClr val="99CC00"/>
      </a:folHlink>
    </a:clrScheme>
    <a:fontScheme name="6_JD Stylish Template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JD Stylish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JD Stylish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JD Stylish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JD Stylish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JD Stylish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JD Stylish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JD Stylish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JD Stylish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JD Stylish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JD Stylish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JD Stylish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JD Stylish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29366</TotalTime>
  <Words>2334</Words>
  <Application>Microsoft Office PowerPoint</Application>
  <PresentationFormat>화면 슬라이드 쇼(4:3)</PresentationFormat>
  <Paragraphs>415</Paragraphs>
  <Slides>46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굴림</vt:lpstr>
      <vt:lpstr>맑은 고딕</vt:lpstr>
      <vt:lpstr>Arial</vt:lpstr>
      <vt:lpstr>Calibri</vt:lpstr>
      <vt:lpstr>Times New Roman</vt:lpstr>
      <vt:lpstr>Wingdings</vt:lpstr>
      <vt:lpstr>6_JD Stylish Template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한국산업관계연구원</dc:creator>
  <cp:lastModifiedBy>INFONET</cp:lastModifiedBy>
  <cp:revision>2352</cp:revision>
  <cp:lastPrinted>2023-06-13T03:13:44Z</cp:lastPrinted>
  <dcterms:created xsi:type="dcterms:W3CDTF">2012-09-27T05:20:16Z</dcterms:created>
  <dcterms:modified xsi:type="dcterms:W3CDTF">2024-01-26T03:10:07Z</dcterms:modified>
</cp:coreProperties>
</file>